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107"/>
  </p:notesMasterIdLst>
  <p:sldIdLst>
    <p:sldId id="764" r:id="rId2"/>
    <p:sldId id="257" r:id="rId3"/>
    <p:sldId id="766" r:id="rId4"/>
    <p:sldId id="767" r:id="rId5"/>
    <p:sldId id="491" r:id="rId6"/>
    <p:sldId id="765" r:id="rId7"/>
    <p:sldId id="259" r:id="rId8"/>
    <p:sldId id="290" r:id="rId9"/>
    <p:sldId id="284" r:id="rId10"/>
    <p:sldId id="287" r:id="rId11"/>
    <p:sldId id="291" r:id="rId12"/>
    <p:sldId id="272" r:id="rId13"/>
    <p:sldId id="768" r:id="rId14"/>
    <p:sldId id="552" r:id="rId15"/>
    <p:sldId id="294" r:id="rId16"/>
    <p:sldId id="559" r:id="rId17"/>
    <p:sldId id="296" r:id="rId18"/>
    <p:sldId id="304" r:id="rId19"/>
    <p:sldId id="308" r:id="rId20"/>
    <p:sldId id="310" r:id="rId21"/>
    <p:sldId id="311" r:id="rId22"/>
    <p:sldId id="312" r:id="rId23"/>
    <p:sldId id="314" r:id="rId24"/>
    <p:sldId id="316" r:id="rId25"/>
    <p:sldId id="318" r:id="rId26"/>
    <p:sldId id="320" r:id="rId27"/>
    <p:sldId id="326" r:id="rId28"/>
    <p:sldId id="321" r:id="rId29"/>
    <p:sldId id="323" r:id="rId30"/>
    <p:sldId id="324" r:id="rId31"/>
    <p:sldId id="335" r:id="rId32"/>
    <p:sldId id="772" r:id="rId33"/>
    <p:sldId id="770" r:id="rId34"/>
    <p:sldId id="771" r:id="rId35"/>
    <p:sldId id="333" r:id="rId36"/>
    <p:sldId id="564" r:id="rId37"/>
    <p:sldId id="338" r:id="rId38"/>
    <p:sldId id="339" r:id="rId39"/>
    <p:sldId id="566" r:id="rId40"/>
    <p:sldId id="567" r:id="rId41"/>
    <p:sldId id="568" r:id="rId42"/>
    <p:sldId id="569" r:id="rId43"/>
    <p:sldId id="350" r:id="rId44"/>
    <p:sldId id="353" r:id="rId45"/>
    <p:sldId id="355" r:id="rId46"/>
    <p:sldId id="356" r:id="rId47"/>
    <p:sldId id="357" r:id="rId48"/>
    <p:sldId id="358" r:id="rId49"/>
    <p:sldId id="360" r:id="rId50"/>
    <p:sldId id="366" r:id="rId51"/>
    <p:sldId id="362" r:id="rId52"/>
    <p:sldId id="743" r:id="rId53"/>
    <p:sldId id="745" r:id="rId54"/>
    <p:sldId id="744" r:id="rId55"/>
    <p:sldId id="762" r:id="rId56"/>
    <p:sldId id="677" r:id="rId57"/>
    <p:sldId id="777" r:id="rId58"/>
    <p:sldId id="776" r:id="rId59"/>
    <p:sldId id="778" r:id="rId60"/>
    <p:sldId id="795" r:id="rId61"/>
    <p:sldId id="774" r:id="rId62"/>
    <p:sldId id="679" r:id="rId63"/>
    <p:sldId id="779" r:id="rId64"/>
    <p:sldId id="781" r:id="rId65"/>
    <p:sldId id="783" r:id="rId66"/>
    <p:sldId id="784" r:id="rId67"/>
    <p:sldId id="785" r:id="rId68"/>
    <p:sldId id="786" r:id="rId69"/>
    <p:sldId id="787" r:id="rId70"/>
    <p:sldId id="788" r:id="rId71"/>
    <p:sldId id="789" r:id="rId72"/>
    <p:sldId id="790" r:id="rId73"/>
    <p:sldId id="791" r:id="rId74"/>
    <p:sldId id="794" r:id="rId75"/>
    <p:sldId id="705" r:id="rId76"/>
    <p:sldId id="706" r:id="rId77"/>
    <p:sldId id="707" r:id="rId78"/>
    <p:sldId id="708" r:id="rId79"/>
    <p:sldId id="796" r:id="rId80"/>
    <p:sldId id="710" r:id="rId81"/>
    <p:sldId id="797" r:id="rId82"/>
    <p:sldId id="798" r:id="rId83"/>
    <p:sldId id="799" r:id="rId84"/>
    <p:sldId id="800" r:id="rId85"/>
    <p:sldId id="801" r:id="rId86"/>
    <p:sldId id="803" r:id="rId87"/>
    <p:sldId id="804" r:id="rId88"/>
    <p:sldId id="806" r:id="rId89"/>
    <p:sldId id="844" r:id="rId90"/>
    <p:sldId id="842" r:id="rId91"/>
    <p:sldId id="810" r:id="rId92"/>
    <p:sldId id="811" r:id="rId93"/>
    <p:sldId id="845" r:id="rId94"/>
    <p:sldId id="812" r:id="rId95"/>
    <p:sldId id="813" r:id="rId96"/>
    <p:sldId id="815" r:id="rId97"/>
    <p:sldId id="816" r:id="rId98"/>
    <p:sldId id="817" r:id="rId99"/>
    <p:sldId id="822" r:id="rId100"/>
    <p:sldId id="824" r:id="rId101"/>
    <p:sldId id="826" r:id="rId102"/>
    <p:sldId id="828" r:id="rId103"/>
    <p:sldId id="829" r:id="rId104"/>
    <p:sldId id="831" r:id="rId105"/>
    <p:sldId id="832" r:id="rId106"/>
  </p:sldIdLst>
  <p:sldSz cx="9144000" cy="6858000" type="screen4x3"/>
  <p:notesSz cx="6858000" cy="9144000"/>
  <p:defaultTextStyle>
    <a:defPPr>
      <a:defRPr lang="zh-CN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FF00"/>
        </a:solidFill>
        <a:latin typeface="Times New Roman" pitchFamily="18" charset="0"/>
        <a:ea typeface="宋体" pitchFamily="2" charset="-122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FF00"/>
        </a:solidFill>
        <a:latin typeface="Times New Roman" pitchFamily="18" charset="0"/>
        <a:ea typeface="宋体" pitchFamily="2" charset="-122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FF00"/>
        </a:solidFill>
        <a:latin typeface="Times New Roman" pitchFamily="18" charset="0"/>
        <a:ea typeface="宋体" pitchFamily="2" charset="-122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FF00"/>
        </a:solidFill>
        <a:latin typeface="Times New Roman" pitchFamily="18" charset="0"/>
        <a:ea typeface="宋体" pitchFamily="2" charset="-122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FF00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rgbClr val="00FF00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rgbClr val="00FF00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rgbClr val="00FF00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rgbClr val="00FF00"/>
        </a:solidFill>
        <a:latin typeface="Times New Roman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00FF00"/>
    <a:srgbClr val="FF9900"/>
    <a:srgbClr val="FF66CC"/>
    <a:srgbClr val="0000FF"/>
    <a:srgbClr val="3399FF"/>
    <a:srgbClr val="FFFF00"/>
    <a:srgbClr val="000000"/>
    <a:srgbClr val="006600"/>
    <a:srgbClr val="CCCC00"/>
    <a:srgbClr val="FFFF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150" autoAdjust="0"/>
  </p:normalViewPr>
  <p:slideViewPr>
    <p:cSldViewPr snapToGrid="0">
      <p:cViewPr varScale="1">
        <p:scale>
          <a:sx n="57" d="100"/>
          <a:sy n="57" d="100"/>
        </p:scale>
        <p:origin x="-1459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image" Target="../media/image65.wmf"/><Relationship Id="rId7" Type="http://schemas.openxmlformats.org/officeDocument/2006/relationships/image" Target="../media/image69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zh-CN"/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zh-CN"/>
          </a:p>
        </p:txBody>
      </p:sp>
      <p:sp>
        <p:nvSpPr>
          <p:cNvPr id="2508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08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zh-CN"/>
          </a:p>
        </p:txBody>
      </p:sp>
      <p:sp>
        <p:nvSpPr>
          <p:cNvPr id="2508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E0DEA409-157E-4791-BA29-2F3906A13C1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F6DC77-1D8A-4D50-B936-3676EB2990AA}" type="slidenum">
              <a:rPr lang="en-US" altLang="zh-CN">
                <a:latin typeface="Arial" pitchFamily="34" charset="0"/>
              </a:rPr>
              <a:pPr/>
              <a:t>33</a:t>
            </a:fld>
            <a:endParaRPr lang="en-US" altLang="zh-CN">
              <a:latin typeface="Arial" pitchFamily="34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乳糖降解产生酸，中性红</a:t>
            </a:r>
            <a:r>
              <a:rPr lang="en-US" altLang="zh-CN" dirty="0" smtClean="0"/>
              <a:t>pH</a:t>
            </a:r>
            <a:r>
              <a:rPr lang="zh-CN" altLang="en-US" dirty="0" smtClean="0"/>
              <a:t>指示剂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EA409-157E-4791-BA29-2F3906A13C12}" type="slidenum">
              <a:rPr lang="en-US" altLang="zh-CN" smtClean="0"/>
              <a:pPr/>
              <a:t>72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730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329731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732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9733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/>
            <a:ahLst/>
            <a:cxnLst>
              <a:cxn ang="0">
                <a:pos x="5748" y="246"/>
              </a:cxn>
              <a:cxn ang="0">
                <a:pos x="0" y="246"/>
              </a:cxn>
              <a:cxn ang="0">
                <a:pos x="0" y="0"/>
              </a:cxn>
              <a:cxn ang="0">
                <a:pos x="5748" y="0"/>
              </a:cxn>
              <a:cxn ang="0">
                <a:pos x="5748" y="246"/>
              </a:cxn>
              <a:cxn ang="0">
                <a:pos x="5748" y="246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9734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329735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29736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329737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/>
                <a:ahLst/>
                <a:cxnLst>
                  <a:cxn ang="0">
                    <a:pos x="636" y="373"/>
                  </a:cxn>
                  <a:cxn ang="0">
                    <a:pos x="495" y="370"/>
                  </a:cxn>
                  <a:cxn ang="0">
                    <a:pos x="280" y="249"/>
                  </a:cxn>
                  <a:cxn ang="0">
                    <a:pos x="127" y="66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0" y="65"/>
                  </a:cxn>
                  <a:cxn ang="0">
                    <a:pos x="30" y="119"/>
                  </a:cxn>
                  <a:cxn ang="0">
                    <a:pos x="75" y="243"/>
                  </a:cxn>
                  <a:cxn ang="0">
                    <a:pos x="45" y="422"/>
                  </a:cxn>
                  <a:cxn ang="0">
                    <a:pos x="200" y="329"/>
                  </a:cxn>
                  <a:cxn ang="0">
                    <a:pos x="592" y="527"/>
                  </a:cxn>
                  <a:cxn ang="0">
                    <a:pos x="994" y="529"/>
                  </a:cxn>
                  <a:cxn ang="0">
                    <a:pos x="828" y="473"/>
                  </a:cxn>
                  <a:cxn ang="0">
                    <a:pos x="636" y="373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738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54" y="18"/>
                  </a:cxn>
                  <a:cxn ang="0">
                    <a:pos x="24" y="30"/>
                  </a:cxn>
                  <a:cxn ang="0">
                    <a:pos x="18" y="66"/>
                  </a:cxn>
                  <a:cxn ang="0">
                    <a:pos x="42" y="114"/>
                  </a:cxn>
                  <a:cxn ang="0">
                    <a:pos x="48" y="162"/>
                  </a:cxn>
                  <a:cxn ang="0">
                    <a:pos x="0" y="353"/>
                  </a:cxn>
                  <a:cxn ang="0">
                    <a:pos x="54" y="233"/>
                  </a:cxn>
                  <a:cxn ang="0">
                    <a:pos x="84" y="216"/>
                  </a:cxn>
                  <a:cxn ang="0">
                    <a:pos x="126" y="126"/>
                  </a:cxn>
                  <a:cxn ang="0">
                    <a:pos x="144" y="120"/>
                  </a:cxn>
                  <a:cxn ang="0">
                    <a:pos x="144" y="90"/>
                  </a:cxn>
                  <a:cxn ang="0">
                    <a:pos x="186" y="66"/>
                  </a:cxn>
                  <a:cxn ang="0">
                    <a:pos x="162" y="60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739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2" y="13"/>
                  </a:cxn>
                  <a:cxn ang="0">
                    <a:pos x="0" y="40"/>
                  </a:cxn>
                  <a:cxn ang="0">
                    <a:pos x="60" y="121"/>
                  </a:cxn>
                  <a:cxn ang="0">
                    <a:pos x="310" y="271"/>
                  </a:cxn>
                  <a:cxn ang="0">
                    <a:pos x="290" y="139"/>
                  </a:cxn>
                  <a:cxn ang="0">
                    <a:pos x="378" y="76"/>
                  </a:cxn>
                  <a:cxn ang="0">
                    <a:pos x="251" y="94"/>
                  </a:cxn>
                  <a:cxn ang="0">
                    <a:pos x="90" y="54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740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/>
                <a:ahLst/>
                <a:cxnLst>
                  <a:cxn ang="0">
                    <a:pos x="11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6"/>
                  </a:cxn>
                  <a:cxn ang="0">
                    <a:pos x="6" y="18"/>
                  </a:cxn>
                  <a:cxn ang="0">
                    <a:pos x="0" y="24"/>
                  </a:cxn>
                  <a:cxn ang="0">
                    <a:pos x="78" y="60"/>
                  </a:cxn>
                  <a:cxn ang="0">
                    <a:pos x="96" y="42"/>
                  </a:cxn>
                  <a:cxn ang="0">
                    <a:pos x="155" y="66"/>
                  </a:cxn>
                  <a:cxn ang="0">
                    <a:pos x="126" y="24"/>
                  </a:cxn>
                  <a:cxn ang="0">
                    <a:pos x="149" y="0"/>
                  </a:cxn>
                  <a:cxn ang="0">
                    <a:pos x="114" y="0"/>
                  </a:cxn>
                  <a:cxn ang="0">
                    <a:pos x="114" y="0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741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/>
                <a:ahLst/>
                <a:cxnLst>
                  <a:cxn ang="0">
                    <a:pos x="6" y="36"/>
                  </a:cxn>
                  <a:cxn ang="0">
                    <a:pos x="0" y="18"/>
                  </a:cxn>
                  <a:cxn ang="0">
                    <a:pos x="12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24" y="6"/>
                  </a:cxn>
                  <a:cxn ang="0">
                    <a:pos x="36" y="6"/>
                  </a:cxn>
                  <a:cxn ang="0">
                    <a:pos x="42" y="0"/>
                  </a:cxn>
                  <a:cxn ang="0">
                    <a:pos x="30" y="18"/>
                  </a:cxn>
                  <a:cxn ang="0">
                    <a:pos x="42" y="48"/>
                  </a:cxn>
                  <a:cxn ang="0">
                    <a:pos x="12" y="72"/>
                  </a:cxn>
                  <a:cxn ang="0">
                    <a:pos x="6" y="36"/>
                  </a:cxn>
                  <a:cxn ang="0">
                    <a:pos x="6" y="36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29742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9743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329744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60"/>
                </a:cxn>
                <a:cxn ang="0">
                  <a:pos x="66" y="108"/>
                </a:cxn>
                <a:cxn ang="0">
                  <a:pos x="143" y="180"/>
                </a:cxn>
                <a:cxn ang="0">
                  <a:pos x="191" y="168"/>
                </a:cxn>
                <a:cxn ang="0">
                  <a:pos x="341" y="287"/>
                </a:cxn>
                <a:cxn ang="0">
                  <a:pos x="305" y="174"/>
                </a:cxn>
                <a:cxn ang="0">
                  <a:pos x="365" y="132"/>
                </a:cxn>
                <a:cxn ang="0">
                  <a:pos x="359" y="126"/>
                </a:cxn>
                <a:cxn ang="0">
                  <a:pos x="335" y="114"/>
                </a:cxn>
                <a:cxn ang="0">
                  <a:pos x="299" y="90"/>
                </a:cxn>
                <a:cxn ang="0">
                  <a:pos x="257" y="72"/>
                </a:cxn>
                <a:cxn ang="0">
                  <a:pos x="215" y="54"/>
                </a:cxn>
                <a:cxn ang="0">
                  <a:pos x="173" y="36"/>
                </a:cxn>
                <a:cxn ang="0">
                  <a:pos x="143" y="24"/>
                </a:cxn>
                <a:cxn ang="0">
                  <a:pos x="131" y="18"/>
                </a:cxn>
                <a:cxn ang="0">
                  <a:pos x="107" y="18"/>
                </a:cxn>
                <a:cxn ang="0">
                  <a:pos x="95" y="18"/>
                </a:cxn>
                <a:cxn ang="0">
                  <a:pos x="72" y="12"/>
                </a:cxn>
                <a:cxn ang="0">
                  <a:pos x="66" y="12"/>
                </a:cxn>
                <a:cxn ang="0">
                  <a:pos x="54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24" y="24"/>
                </a:cxn>
                <a:cxn ang="0">
                  <a:pos x="24" y="24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745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/>
              <a:ahLst/>
              <a:cxnLst>
                <a:cxn ang="0">
                  <a:pos x="186" y="18"/>
                </a:cxn>
                <a:cxn ang="0">
                  <a:pos x="138" y="6"/>
                </a:cxn>
                <a:cxn ang="0">
                  <a:pos x="96" y="0"/>
                </a:cxn>
                <a:cxn ang="0">
                  <a:pos x="36" y="0"/>
                </a:cxn>
                <a:cxn ang="0">
                  <a:pos x="12" y="25"/>
                </a:cxn>
                <a:cxn ang="0">
                  <a:pos x="0" y="128"/>
                </a:cxn>
                <a:cxn ang="0">
                  <a:pos x="60" y="104"/>
                </a:cxn>
                <a:cxn ang="0">
                  <a:pos x="90" y="134"/>
                </a:cxn>
                <a:cxn ang="0">
                  <a:pos x="150" y="153"/>
                </a:cxn>
                <a:cxn ang="0">
                  <a:pos x="209" y="273"/>
                </a:cxn>
                <a:cxn ang="0">
                  <a:pos x="401" y="359"/>
                </a:cxn>
                <a:cxn ang="0">
                  <a:pos x="777" y="359"/>
                </a:cxn>
                <a:cxn ang="0">
                  <a:pos x="2033" y="499"/>
                </a:cxn>
                <a:cxn ang="0">
                  <a:pos x="2033" y="499"/>
                </a:cxn>
                <a:cxn ang="0">
                  <a:pos x="1991" y="493"/>
                </a:cxn>
                <a:cxn ang="0">
                  <a:pos x="676" y="243"/>
                </a:cxn>
                <a:cxn ang="0">
                  <a:pos x="514" y="159"/>
                </a:cxn>
                <a:cxn ang="0">
                  <a:pos x="425" y="110"/>
                </a:cxn>
                <a:cxn ang="0">
                  <a:pos x="365" y="92"/>
                </a:cxn>
                <a:cxn ang="0">
                  <a:pos x="281" y="61"/>
                </a:cxn>
                <a:cxn ang="0">
                  <a:pos x="186" y="18"/>
                </a:cxn>
                <a:cxn ang="0">
                  <a:pos x="186" y="18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746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6" y="18"/>
                </a:cxn>
                <a:cxn ang="0">
                  <a:pos x="12" y="12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29" y="18"/>
                </a:cxn>
                <a:cxn ang="0">
                  <a:pos x="53" y="18"/>
                </a:cxn>
                <a:cxn ang="0">
                  <a:pos x="59" y="30"/>
                </a:cxn>
                <a:cxn ang="0">
                  <a:pos x="65" y="42"/>
                </a:cxn>
                <a:cxn ang="0">
                  <a:pos x="71" y="54"/>
                </a:cxn>
                <a:cxn ang="0">
                  <a:pos x="71" y="60"/>
                </a:cxn>
                <a:cxn ang="0">
                  <a:pos x="59" y="54"/>
                </a:cxn>
                <a:cxn ang="0">
                  <a:pos x="47" y="42"/>
                </a:cxn>
                <a:cxn ang="0">
                  <a:pos x="23" y="30"/>
                </a:cxn>
                <a:cxn ang="0">
                  <a:pos x="23" y="36"/>
                </a:cxn>
                <a:cxn ang="0">
                  <a:pos x="18" y="42"/>
                </a:cxn>
                <a:cxn ang="0">
                  <a:pos x="12" y="48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6" y="36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747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48" y="6"/>
                </a:cxn>
                <a:cxn ang="0">
                  <a:pos x="72" y="6"/>
                </a:cxn>
                <a:cxn ang="0">
                  <a:pos x="114" y="12"/>
                </a:cxn>
                <a:cxn ang="0">
                  <a:pos x="96" y="54"/>
                </a:cxn>
                <a:cxn ang="0">
                  <a:pos x="96" y="60"/>
                </a:cxn>
                <a:cxn ang="0">
                  <a:pos x="102" y="72"/>
                </a:cxn>
                <a:cxn ang="0">
                  <a:pos x="108" y="84"/>
                </a:cxn>
                <a:cxn ang="0">
                  <a:pos x="120" y="96"/>
                </a:cxn>
                <a:cxn ang="0">
                  <a:pos x="143" y="114"/>
                </a:cxn>
                <a:cxn ang="0">
                  <a:pos x="155" y="138"/>
                </a:cxn>
                <a:cxn ang="0">
                  <a:pos x="161" y="156"/>
                </a:cxn>
                <a:cxn ang="0">
                  <a:pos x="161" y="162"/>
                </a:cxn>
                <a:cxn ang="0">
                  <a:pos x="96" y="102"/>
                </a:cxn>
                <a:cxn ang="0">
                  <a:pos x="30" y="54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748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/>
              <a:ahLst/>
              <a:cxnLst>
                <a:cxn ang="0">
                  <a:pos x="59" y="6"/>
                </a:cxn>
                <a:cxn ang="0">
                  <a:pos x="41" y="30"/>
                </a:cxn>
                <a:cxn ang="0">
                  <a:pos x="41" y="36"/>
                </a:cxn>
                <a:cxn ang="0">
                  <a:pos x="47" y="42"/>
                </a:cxn>
                <a:cxn ang="0">
                  <a:pos x="53" y="54"/>
                </a:cxn>
                <a:cxn ang="0">
                  <a:pos x="53" y="60"/>
                </a:cxn>
                <a:cxn ang="0">
                  <a:pos x="47" y="54"/>
                </a:cxn>
                <a:cxn ang="0">
                  <a:pos x="35" y="48"/>
                </a:cxn>
                <a:cxn ang="0">
                  <a:pos x="23" y="36"/>
                </a:cxn>
                <a:cxn ang="0">
                  <a:pos x="17" y="30"/>
                </a:cxn>
                <a:cxn ang="0">
                  <a:pos x="0" y="0"/>
                </a:cxn>
                <a:cxn ang="0">
                  <a:pos x="59" y="6"/>
                </a:cxn>
                <a:cxn ang="0">
                  <a:pos x="59" y="6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749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/>
              <a:ahLst/>
              <a:cxnLst>
                <a:cxn ang="0">
                  <a:pos x="233" y="36"/>
                </a:cxn>
                <a:cxn ang="0">
                  <a:pos x="245" y="42"/>
                </a:cxn>
                <a:cxn ang="0">
                  <a:pos x="209" y="84"/>
                </a:cxn>
                <a:cxn ang="0">
                  <a:pos x="143" y="132"/>
                </a:cxn>
                <a:cxn ang="0">
                  <a:pos x="167" y="156"/>
                </a:cxn>
                <a:cxn ang="0">
                  <a:pos x="179" y="204"/>
                </a:cxn>
                <a:cxn ang="0">
                  <a:pos x="77" y="132"/>
                </a:cxn>
                <a:cxn ang="0">
                  <a:pos x="47" y="84"/>
                </a:cxn>
                <a:cxn ang="0">
                  <a:pos x="89" y="66"/>
                </a:cxn>
                <a:cxn ang="0">
                  <a:pos x="59" y="36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2" y="0"/>
                </a:cxn>
                <a:cxn ang="0">
                  <a:pos x="47" y="6"/>
                </a:cxn>
                <a:cxn ang="0">
                  <a:pos x="77" y="6"/>
                </a:cxn>
                <a:cxn ang="0">
                  <a:pos x="83" y="6"/>
                </a:cxn>
                <a:cxn ang="0">
                  <a:pos x="89" y="6"/>
                </a:cxn>
                <a:cxn ang="0">
                  <a:pos x="101" y="12"/>
                </a:cxn>
                <a:cxn ang="0">
                  <a:pos x="125" y="12"/>
                </a:cxn>
                <a:cxn ang="0">
                  <a:pos x="143" y="18"/>
                </a:cxn>
                <a:cxn ang="0">
                  <a:pos x="149" y="18"/>
                </a:cxn>
                <a:cxn ang="0">
                  <a:pos x="149" y="18"/>
                </a:cxn>
                <a:cxn ang="0">
                  <a:pos x="203" y="24"/>
                </a:cxn>
                <a:cxn ang="0">
                  <a:pos x="233" y="36"/>
                </a:cxn>
                <a:cxn ang="0">
                  <a:pos x="233" y="36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9750" name="Rectangle 22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457200" y="1447800"/>
            <a:ext cx="8229600" cy="17367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9751" name="Rectangle 23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1371600" y="3429000"/>
            <a:ext cx="6400800" cy="1752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29752" name="Rectangle 24"/>
          <p:cNvSpPr>
            <a:spLocks noGrp="1" noChangeArrowheads="1"/>
          </p:cNvSpPr>
          <p:nvPr>
            <p:ph type="dt" sz="quarter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29753" name="Rectangle 2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5848025B-4E3F-4A6D-B861-A12035E3B6AA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29754" name="Rectangle 26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2012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基因工程中－</a:t>
            </a:r>
            <a:r>
              <a:rPr lang="en-US" altLang="zh-CN"/>
              <a:t>Gene Engineering</a:t>
            </a:r>
          </a:p>
          <a:p>
            <a:r>
              <a:rPr lang="zh-CN" altLang="en-US"/>
              <a:t>第三章分子克隆载体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湖北民族学院－周毅峰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2012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基因工程中－</a:t>
            </a:r>
            <a:r>
              <a:rPr lang="en-US" altLang="zh-CN"/>
              <a:t>Gene Engineering</a:t>
            </a:r>
          </a:p>
          <a:p>
            <a:r>
              <a:rPr lang="zh-CN" altLang="en-US"/>
              <a:t>第三章分子克隆载体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湖北民族学院－周毅峰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68313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2012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32138" y="623728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基因工程中－</a:t>
            </a:r>
            <a:r>
              <a:rPr lang="en-US" altLang="zh-CN"/>
              <a:t>Gene Engineering</a:t>
            </a:r>
          </a:p>
          <a:p>
            <a:r>
              <a:rPr lang="zh-CN" altLang="en-US"/>
              <a:t>第三章分子克隆载体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湖北民族学院－周毅峰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2012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基因工程中－</a:t>
            </a:r>
            <a:r>
              <a:rPr lang="en-US" altLang="zh-CN"/>
              <a:t>Gene Engineering</a:t>
            </a:r>
          </a:p>
          <a:p>
            <a:r>
              <a:rPr lang="zh-CN" altLang="en-US"/>
              <a:t>第三章分子克隆载体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湖北民族学院－周毅峰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2012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基因工程中－</a:t>
            </a:r>
            <a:r>
              <a:rPr lang="en-US" altLang="zh-CN"/>
              <a:t>Gene Engineering</a:t>
            </a:r>
          </a:p>
          <a:p>
            <a:r>
              <a:rPr lang="zh-CN" altLang="en-US"/>
              <a:t>第三章分子克隆载体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湖北民族学院－周毅峰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2012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基因工程中－</a:t>
            </a:r>
            <a:r>
              <a:rPr lang="en-US" altLang="zh-CN"/>
              <a:t>Gene Engineering</a:t>
            </a:r>
          </a:p>
          <a:p>
            <a:r>
              <a:rPr lang="zh-CN" altLang="en-US"/>
              <a:t>第三章分子克隆载体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湖北民族学院－周毅峰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2012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基因工程中－</a:t>
            </a:r>
            <a:r>
              <a:rPr lang="en-US" altLang="zh-CN"/>
              <a:t>Gene Engineering</a:t>
            </a:r>
          </a:p>
          <a:p>
            <a:r>
              <a:rPr lang="zh-CN" altLang="en-US"/>
              <a:t>第三章分子克隆载体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湖北民族学院－周毅峰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2012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基因工程中－</a:t>
            </a:r>
            <a:r>
              <a:rPr lang="en-US" altLang="zh-CN"/>
              <a:t>Gene Engineering</a:t>
            </a:r>
          </a:p>
          <a:p>
            <a:r>
              <a:rPr lang="zh-CN" altLang="en-US"/>
              <a:t>第三章分子克隆载体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湖北民族学院－周毅峰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2012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基因工程中－</a:t>
            </a:r>
            <a:r>
              <a:rPr lang="en-US" altLang="zh-CN"/>
              <a:t>Gene Engineering</a:t>
            </a:r>
          </a:p>
          <a:p>
            <a:r>
              <a:rPr lang="zh-CN" altLang="en-US"/>
              <a:t>第三章分子克隆载体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湖北民族学院－周毅峰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2012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基因工程中－</a:t>
            </a:r>
            <a:r>
              <a:rPr lang="en-US" altLang="zh-CN"/>
              <a:t>Gene Engineering</a:t>
            </a:r>
          </a:p>
          <a:p>
            <a:r>
              <a:rPr lang="zh-CN" altLang="en-US"/>
              <a:t>第三章分子克隆载体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湖北民族学院－周毅峰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2012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基因工程中－</a:t>
            </a:r>
            <a:r>
              <a:rPr lang="en-US" altLang="zh-CN"/>
              <a:t>Gene Engineering</a:t>
            </a:r>
          </a:p>
          <a:p>
            <a:r>
              <a:rPr lang="zh-CN" altLang="en-US"/>
              <a:t>第三章分子克隆载体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湖北民族学院－周毅峰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70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28707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708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8709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/>
            <a:ahLst/>
            <a:cxnLst>
              <a:cxn ang="0">
                <a:pos x="5748" y="246"/>
              </a:cxn>
              <a:cxn ang="0">
                <a:pos x="0" y="246"/>
              </a:cxn>
              <a:cxn ang="0">
                <a:pos x="0" y="0"/>
              </a:cxn>
              <a:cxn ang="0">
                <a:pos x="5748" y="0"/>
              </a:cxn>
              <a:cxn ang="0">
                <a:pos x="5748" y="246"/>
              </a:cxn>
              <a:cxn ang="0">
                <a:pos x="5748" y="246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8710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328711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28712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328713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/>
                <a:ahLst/>
                <a:cxnLst>
                  <a:cxn ang="0">
                    <a:pos x="636" y="373"/>
                  </a:cxn>
                  <a:cxn ang="0">
                    <a:pos x="495" y="370"/>
                  </a:cxn>
                  <a:cxn ang="0">
                    <a:pos x="280" y="249"/>
                  </a:cxn>
                  <a:cxn ang="0">
                    <a:pos x="127" y="66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0" y="65"/>
                  </a:cxn>
                  <a:cxn ang="0">
                    <a:pos x="30" y="119"/>
                  </a:cxn>
                  <a:cxn ang="0">
                    <a:pos x="75" y="243"/>
                  </a:cxn>
                  <a:cxn ang="0">
                    <a:pos x="45" y="422"/>
                  </a:cxn>
                  <a:cxn ang="0">
                    <a:pos x="200" y="329"/>
                  </a:cxn>
                  <a:cxn ang="0">
                    <a:pos x="612" y="533"/>
                  </a:cxn>
                  <a:cxn ang="0">
                    <a:pos x="996" y="529"/>
                  </a:cxn>
                  <a:cxn ang="0">
                    <a:pos x="828" y="473"/>
                  </a:cxn>
                  <a:cxn ang="0">
                    <a:pos x="636" y="373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14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54" y="18"/>
                  </a:cxn>
                  <a:cxn ang="0">
                    <a:pos x="24" y="30"/>
                  </a:cxn>
                  <a:cxn ang="0">
                    <a:pos x="18" y="66"/>
                  </a:cxn>
                  <a:cxn ang="0">
                    <a:pos x="42" y="114"/>
                  </a:cxn>
                  <a:cxn ang="0">
                    <a:pos x="48" y="162"/>
                  </a:cxn>
                  <a:cxn ang="0">
                    <a:pos x="0" y="353"/>
                  </a:cxn>
                  <a:cxn ang="0">
                    <a:pos x="54" y="233"/>
                  </a:cxn>
                  <a:cxn ang="0">
                    <a:pos x="84" y="216"/>
                  </a:cxn>
                  <a:cxn ang="0">
                    <a:pos x="126" y="126"/>
                  </a:cxn>
                  <a:cxn ang="0">
                    <a:pos x="144" y="120"/>
                  </a:cxn>
                  <a:cxn ang="0">
                    <a:pos x="144" y="90"/>
                  </a:cxn>
                  <a:cxn ang="0">
                    <a:pos x="186" y="66"/>
                  </a:cxn>
                  <a:cxn ang="0">
                    <a:pos x="162" y="60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15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2" y="13"/>
                  </a:cxn>
                  <a:cxn ang="0">
                    <a:pos x="0" y="40"/>
                  </a:cxn>
                  <a:cxn ang="0">
                    <a:pos x="60" y="121"/>
                  </a:cxn>
                  <a:cxn ang="0">
                    <a:pos x="310" y="271"/>
                  </a:cxn>
                  <a:cxn ang="0">
                    <a:pos x="290" y="139"/>
                  </a:cxn>
                  <a:cxn ang="0">
                    <a:pos x="378" y="76"/>
                  </a:cxn>
                  <a:cxn ang="0">
                    <a:pos x="251" y="94"/>
                  </a:cxn>
                  <a:cxn ang="0">
                    <a:pos x="90" y="54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16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/>
                <a:ahLst/>
                <a:cxnLst>
                  <a:cxn ang="0">
                    <a:pos x="11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6"/>
                  </a:cxn>
                  <a:cxn ang="0">
                    <a:pos x="6" y="18"/>
                  </a:cxn>
                  <a:cxn ang="0">
                    <a:pos x="0" y="24"/>
                  </a:cxn>
                  <a:cxn ang="0">
                    <a:pos x="78" y="60"/>
                  </a:cxn>
                  <a:cxn ang="0">
                    <a:pos x="96" y="42"/>
                  </a:cxn>
                  <a:cxn ang="0">
                    <a:pos x="155" y="66"/>
                  </a:cxn>
                  <a:cxn ang="0">
                    <a:pos x="126" y="24"/>
                  </a:cxn>
                  <a:cxn ang="0">
                    <a:pos x="149" y="0"/>
                  </a:cxn>
                  <a:cxn ang="0">
                    <a:pos x="114" y="0"/>
                  </a:cxn>
                  <a:cxn ang="0">
                    <a:pos x="114" y="0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17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/>
                <a:ahLst/>
                <a:cxnLst>
                  <a:cxn ang="0">
                    <a:pos x="6" y="36"/>
                  </a:cxn>
                  <a:cxn ang="0">
                    <a:pos x="0" y="18"/>
                  </a:cxn>
                  <a:cxn ang="0">
                    <a:pos x="12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24" y="6"/>
                  </a:cxn>
                  <a:cxn ang="0">
                    <a:pos x="36" y="6"/>
                  </a:cxn>
                  <a:cxn ang="0">
                    <a:pos x="42" y="0"/>
                  </a:cxn>
                  <a:cxn ang="0">
                    <a:pos x="30" y="18"/>
                  </a:cxn>
                  <a:cxn ang="0">
                    <a:pos x="42" y="48"/>
                  </a:cxn>
                  <a:cxn ang="0">
                    <a:pos x="12" y="72"/>
                  </a:cxn>
                  <a:cxn ang="0">
                    <a:pos x="6" y="36"/>
                  </a:cxn>
                  <a:cxn ang="0">
                    <a:pos x="6" y="36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28718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8719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328720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60"/>
                </a:cxn>
                <a:cxn ang="0">
                  <a:pos x="66" y="108"/>
                </a:cxn>
                <a:cxn ang="0">
                  <a:pos x="143" y="180"/>
                </a:cxn>
                <a:cxn ang="0">
                  <a:pos x="191" y="168"/>
                </a:cxn>
                <a:cxn ang="0">
                  <a:pos x="341" y="287"/>
                </a:cxn>
                <a:cxn ang="0">
                  <a:pos x="305" y="174"/>
                </a:cxn>
                <a:cxn ang="0">
                  <a:pos x="365" y="132"/>
                </a:cxn>
                <a:cxn ang="0">
                  <a:pos x="359" y="126"/>
                </a:cxn>
                <a:cxn ang="0">
                  <a:pos x="335" y="114"/>
                </a:cxn>
                <a:cxn ang="0">
                  <a:pos x="299" y="90"/>
                </a:cxn>
                <a:cxn ang="0">
                  <a:pos x="257" y="72"/>
                </a:cxn>
                <a:cxn ang="0">
                  <a:pos x="215" y="54"/>
                </a:cxn>
                <a:cxn ang="0">
                  <a:pos x="173" y="36"/>
                </a:cxn>
                <a:cxn ang="0">
                  <a:pos x="143" y="24"/>
                </a:cxn>
                <a:cxn ang="0">
                  <a:pos x="131" y="18"/>
                </a:cxn>
                <a:cxn ang="0">
                  <a:pos x="107" y="18"/>
                </a:cxn>
                <a:cxn ang="0">
                  <a:pos x="95" y="18"/>
                </a:cxn>
                <a:cxn ang="0">
                  <a:pos x="72" y="12"/>
                </a:cxn>
                <a:cxn ang="0">
                  <a:pos x="66" y="12"/>
                </a:cxn>
                <a:cxn ang="0">
                  <a:pos x="54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24" y="24"/>
                </a:cxn>
                <a:cxn ang="0">
                  <a:pos x="24" y="24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721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/>
              <a:ahLst/>
              <a:cxnLst>
                <a:cxn ang="0">
                  <a:pos x="186" y="18"/>
                </a:cxn>
                <a:cxn ang="0">
                  <a:pos x="138" y="6"/>
                </a:cxn>
                <a:cxn ang="0">
                  <a:pos x="96" y="0"/>
                </a:cxn>
                <a:cxn ang="0">
                  <a:pos x="36" y="0"/>
                </a:cxn>
                <a:cxn ang="0">
                  <a:pos x="12" y="25"/>
                </a:cxn>
                <a:cxn ang="0">
                  <a:pos x="0" y="128"/>
                </a:cxn>
                <a:cxn ang="0">
                  <a:pos x="60" y="104"/>
                </a:cxn>
                <a:cxn ang="0">
                  <a:pos x="90" y="134"/>
                </a:cxn>
                <a:cxn ang="0">
                  <a:pos x="150" y="153"/>
                </a:cxn>
                <a:cxn ang="0">
                  <a:pos x="209" y="273"/>
                </a:cxn>
                <a:cxn ang="0">
                  <a:pos x="401" y="359"/>
                </a:cxn>
                <a:cxn ang="0">
                  <a:pos x="777" y="359"/>
                </a:cxn>
                <a:cxn ang="0">
                  <a:pos x="2033" y="499"/>
                </a:cxn>
                <a:cxn ang="0">
                  <a:pos x="2033" y="499"/>
                </a:cxn>
                <a:cxn ang="0">
                  <a:pos x="1991" y="493"/>
                </a:cxn>
                <a:cxn ang="0">
                  <a:pos x="676" y="243"/>
                </a:cxn>
                <a:cxn ang="0">
                  <a:pos x="514" y="159"/>
                </a:cxn>
                <a:cxn ang="0">
                  <a:pos x="425" y="110"/>
                </a:cxn>
                <a:cxn ang="0">
                  <a:pos x="365" y="92"/>
                </a:cxn>
                <a:cxn ang="0">
                  <a:pos x="281" y="61"/>
                </a:cxn>
                <a:cxn ang="0">
                  <a:pos x="186" y="18"/>
                </a:cxn>
                <a:cxn ang="0">
                  <a:pos x="186" y="18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722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6" y="18"/>
                </a:cxn>
                <a:cxn ang="0">
                  <a:pos x="12" y="12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29" y="18"/>
                </a:cxn>
                <a:cxn ang="0">
                  <a:pos x="53" y="18"/>
                </a:cxn>
                <a:cxn ang="0">
                  <a:pos x="59" y="30"/>
                </a:cxn>
                <a:cxn ang="0">
                  <a:pos x="65" y="42"/>
                </a:cxn>
                <a:cxn ang="0">
                  <a:pos x="71" y="54"/>
                </a:cxn>
                <a:cxn ang="0">
                  <a:pos x="71" y="60"/>
                </a:cxn>
                <a:cxn ang="0">
                  <a:pos x="59" y="54"/>
                </a:cxn>
                <a:cxn ang="0">
                  <a:pos x="47" y="42"/>
                </a:cxn>
                <a:cxn ang="0">
                  <a:pos x="23" y="30"/>
                </a:cxn>
                <a:cxn ang="0">
                  <a:pos x="23" y="36"/>
                </a:cxn>
                <a:cxn ang="0">
                  <a:pos x="18" y="42"/>
                </a:cxn>
                <a:cxn ang="0">
                  <a:pos x="12" y="48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6" y="36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723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48" y="6"/>
                </a:cxn>
                <a:cxn ang="0">
                  <a:pos x="72" y="6"/>
                </a:cxn>
                <a:cxn ang="0">
                  <a:pos x="114" y="12"/>
                </a:cxn>
                <a:cxn ang="0">
                  <a:pos x="96" y="54"/>
                </a:cxn>
                <a:cxn ang="0">
                  <a:pos x="96" y="60"/>
                </a:cxn>
                <a:cxn ang="0">
                  <a:pos x="102" y="72"/>
                </a:cxn>
                <a:cxn ang="0">
                  <a:pos x="108" y="84"/>
                </a:cxn>
                <a:cxn ang="0">
                  <a:pos x="120" y="96"/>
                </a:cxn>
                <a:cxn ang="0">
                  <a:pos x="143" y="114"/>
                </a:cxn>
                <a:cxn ang="0">
                  <a:pos x="155" y="138"/>
                </a:cxn>
                <a:cxn ang="0">
                  <a:pos x="161" y="156"/>
                </a:cxn>
                <a:cxn ang="0">
                  <a:pos x="161" y="162"/>
                </a:cxn>
                <a:cxn ang="0">
                  <a:pos x="96" y="102"/>
                </a:cxn>
                <a:cxn ang="0">
                  <a:pos x="30" y="54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724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/>
              <a:ahLst/>
              <a:cxnLst>
                <a:cxn ang="0">
                  <a:pos x="59" y="6"/>
                </a:cxn>
                <a:cxn ang="0">
                  <a:pos x="41" y="30"/>
                </a:cxn>
                <a:cxn ang="0">
                  <a:pos x="41" y="36"/>
                </a:cxn>
                <a:cxn ang="0">
                  <a:pos x="47" y="42"/>
                </a:cxn>
                <a:cxn ang="0">
                  <a:pos x="53" y="54"/>
                </a:cxn>
                <a:cxn ang="0">
                  <a:pos x="53" y="60"/>
                </a:cxn>
                <a:cxn ang="0">
                  <a:pos x="47" y="54"/>
                </a:cxn>
                <a:cxn ang="0">
                  <a:pos x="35" y="48"/>
                </a:cxn>
                <a:cxn ang="0">
                  <a:pos x="23" y="36"/>
                </a:cxn>
                <a:cxn ang="0">
                  <a:pos x="17" y="30"/>
                </a:cxn>
                <a:cxn ang="0">
                  <a:pos x="0" y="0"/>
                </a:cxn>
                <a:cxn ang="0">
                  <a:pos x="59" y="6"/>
                </a:cxn>
                <a:cxn ang="0">
                  <a:pos x="59" y="6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725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/>
              <a:ahLst/>
              <a:cxnLst>
                <a:cxn ang="0">
                  <a:pos x="233" y="36"/>
                </a:cxn>
                <a:cxn ang="0">
                  <a:pos x="245" y="42"/>
                </a:cxn>
                <a:cxn ang="0">
                  <a:pos x="209" y="84"/>
                </a:cxn>
                <a:cxn ang="0">
                  <a:pos x="143" y="132"/>
                </a:cxn>
                <a:cxn ang="0">
                  <a:pos x="167" y="156"/>
                </a:cxn>
                <a:cxn ang="0">
                  <a:pos x="179" y="204"/>
                </a:cxn>
                <a:cxn ang="0">
                  <a:pos x="77" y="132"/>
                </a:cxn>
                <a:cxn ang="0">
                  <a:pos x="47" y="84"/>
                </a:cxn>
                <a:cxn ang="0">
                  <a:pos x="89" y="66"/>
                </a:cxn>
                <a:cxn ang="0">
                  <a:pos x="59" y="36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2" y="0"/>
                </a:cxn>
                <a:cxn ang="0">
                  <a:pos x="47" y="6"/>
                </a:cxn>
                <a:cxn ang="0">
                  <a:pos x="77" y="6"/>
                </a:cxn>
                <a:cxn ang="0">
                  <a:pos x="83" y="6"/>
                </a:cxn>
                <a:cxn ang="0">
                  <a:pos x="89" y="6"/>
                </a:cxn>
                <a:cxn ang="0">
                  <a:pos x="101" y="12"/>
                </a:cxn>
                <a:cxn ang="0">
                  <a:pos x="125" y="12"/>
                </a:cxn>
                <a:cxn ang="0">
                  <a:pos x="143" y="18"/>
                </a:cxn>
                <a:cxn ang="0">
                  <a:pos x="149" y="18"/>
                </a:cxn>
                <a:cxn ang="0">
                  <a:pos x="149" y="18"/>
                </a:cxn>
                <a:cxn ang="0">
                  <a:pos x="203" y="24"/>
                </a:cxn>
                <a:cxn ang="0">
                  <a:pos x="233" y="36"/>
                </a:cxn>
                <a:cxn ang="0">
                  <a:pos x="233" y="36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872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8313" y="623728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r>
              <a:rPr lang="en-US" altLang="zh-CN"/>
              <a:t>2012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</a:t>
            </a:r>
          </a:p>
        </p:txBody>
      </p:sp>
      <p:sp>
        <p:nvSpPr>
          <p:cNvPr id="32872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32138" y="623728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r>
              <a:rPr lang="zh-CN" altLang="en-US"/>
              <a:t>基因工程中－</a:t>
            </a:r>
            <a:r>
              <a:rPr lang="en-US" altLang="zh-CN"/>
              <a:t>Gene Engineering</a:t>
            </a:r>
          </a:p>
          <a:p>
            <a:r>
              <a:rPr lang="zh-CN" altLang="en-US"/>
              <a:t>第三章分子克隆载体</a:t>
            </a:r>
          </a:p>
        </p:txBody>
      </p:sp>
      <p:sp>
        <p:nvSpPr>
          <p:cNvPr id="32873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8125" y="623728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r>
              <a:rPr lang="zh-CN" altLang="en-US"/>
              <a:t>湖北民族学院－周毅峰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7.bin"/><Relationship Id="rId5" Type="http://schemas.openxmlformats.org/officeDocument/2006/relationships/oleObject" Target="../embeddings/oleObject16.bin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5.bin"/><Relationship Id="rId9" Type="http://schemas.openxmlformats.org/officeDocument/2006/relationships/oleObject" Target="../embeddings/oleObject20.bin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courseware.imu.edu.cn/&#37325;&#28857;&#35838;&#31243;/&#29983;&#21629;&#31185;&#23398;&#23398;&#38498;/&#24494;&#29983;&#29289;&#23398;/kcxx/whdxwsw/wswx/10/10_2_1.htm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http://www.ncbi.nlm.nih.gov/books/bookres.fcgi/iga/ch12f8.gif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://sky.scnu.edu.cn/life/class/genetics/gene%20engineering/chaper7/5.htm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7.bin"/><Relationship Id="rId9" Type="http://schemas.openxmlformats.org/officeDocument/2006/relationships/oleObject" Target="../embeddings/oleObject12.bin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68325" y="2433638"/>
            <a:ext cx="8064500" cy="989012"/>
            <a:chOff x="392" y="353"/>
            <a:chExt cx="5080" cy="623"/>
          </a:xfrm>
        </p:grpSpPr>
        <p:sp>
          <p:nvSpPr>
            <p:cNvPr id="379907" name="Rectangle 3"/>
            <p:cNvSpPr>
              <a:spLocks noChangeArrowheads="1"/>
            </p:cNvSpPr>
            <p:nvPr/>
          </p:nvSpPr>
          <p:spPr bwMode="auto">
            <a:xfrm>
              <a:off x="1996" y="353"/>
              <a:ext cx="1866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rgbClr val="FFC000"/>
                  </a:solidFill>
                  <a:ea typeface="黑体" pitchFamily="49" charset="-122"/>
                </a:rPr>
                <a:t>第七章  载  体</a:t>
              </a:r>
              <a:endParaRPr lang="zh-CN" altLang="en-US" sz="3600" b="1" dirty="0">
                <a:solidFill>
                  <a:srgbClr val="FFC000"/>
                </a:solidFill>
                <a:ea typeface="黑体" pitchFamily="49" charset="-122"/>
              </a:endParaRPr>
            </a:p>
          </p:txBody>
        </p:sp>
        <p:sp>
          <p:nvSpPr>
            <p:cNvPr id="379908" name="AutoShape 4"/>
            <p:cNvSpPr>
              <a:spLocks noChangeArrowheads="1"/>
            </p:cNvSpPr>
            <p:nvPr/>
          </p:nvSpPr>
          <p:spPr bwMode="auto">
            <a:xfrm flipV="1">
              <a:off x="392" y="912"/>
              <a:ext cx="5080" cy="6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FFFF">
                    <a:gamma/>
                    <a:shade val="46275"/>
                    <a:invGamma/>
                  </a:srgbClr>
                </a:gs>
                <a:gs pos="50000">
                  <a:srgbClr val="00FFFF"/>
                </a:gs>
                <a:gs pos="100000">
                  <a:srgbClr val="00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67869" y="464466"/>
            <a:ext cx="58272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i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分子生物学与</a:t>
            </a:r>
            <a:r>
              <a:rPr kumimoji="1" lang="zh-CN" altLang="en-US" sz="4400" i="1" u="sng" dirty="0" smtClean="0">
                <a:latin typeface="隶书" pitchFamily="49" charset="-122"/>
                <a:ea typeface="隶书" pitchFamily="49" charset="-122"/>
              </a:rPr>
              <a:t>基因工程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3073" y="4064006"/>
            <a:ext cx="34307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0FFFF"/>
                </a:solidFill>
                <a:latin typeface="黑体" pitchFamily="49" charset="-122"/>
                <a:ea typeface="黑体" pitchFamily="49" charset="-122"/>
              </a:rPr>
              <a:t>孙新晓 </a:t>
            </a:r>
            <a:r>
              <a:rPr lang="zh-CN" altLang="en-US" sz="2800" b="1" dirty="0" smtClean="0">
                <a:solidFill>
                  <a:srgbClr val="00FFFF"/>
                </a:solidFill>
                <a:latin typeface="黑体" pitchFamily="49" charset="-122"/>
                <a:ea typeface="黑体" pitchFamily="49" charset="-122"/>
              </a:rPr>
              <a:t>副教授</a:t>
            </a:r>
            <a:endParaRPr lang="en-US" altLang="zh-CN" sz="2800" b="1" dirty="0" smtClean="0">
              <a:solidFill>
                <a:srgbClr val="00FFFF"/>
              </a:solidFill>
              <a:latin typeface="黑体" pitchFamily="49" charset="-122"/>
              <a:ea typeface="黑体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0FFFF"/>
                </a:solidFill>
                <a:latin typeface="黑体" pitchFamily="49" charset="-122"/>
                <a:ea typeface="黑体" pitchFamily="49" charset="-122"/>
              </a:rPr>
              <a:t>生命科学与技术学院</a:t>
            </a:r>
            <a:endParaRPr lang="zh-CN" altLang="en-US" sz="2800" b="1" dirty="0">
              <a:solidFill>
                <a:srgbClr val="00FFFF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8" name="Group 4"/>
          <p:cNvGrpSpPr>
            <a:grpSpLocks/>
          </p:cNvGrpSpPr>
          <p:nvPr/>
        </p:nvGrpSpPr>
        <p:grpSpPr bwMode="auto">
          <a:xfrm>
            <a:off x="1523269" y="179879"/>
            <a:ext cx="6001791" cy="6490741"/>
            <a:chOff x="884" y="0"/>
            <a:chExt cx="3929" cy="4320"/>
          </a:xfrm>
        </p:grpSpPr>
        <p:pic>
          <p:nvPicPr>
            <p:cNvPr id="41986" name="Picture 2" descr="4-2"/>
            <p:cNvPicPr>
              <a:picLocks noChangeAspect="1" noChangeArrowheads="1"/>
            </p:cNvPicPr>
            <p:nvPr/>
          </p:nvPicPr>
          <p:blipFill>
            <a:blip r:embed="rId2" cstate="print">
              <a:lum bright="-18000" contrast="36000"/>
            </a:blip>
            <a:srcRect/>
            <a:stretch>
              <a:fillRect/>
            </a:stretch>
          </p:blipFill>
          <p:spPr bwMode="auto">
            <a:xfrm>
              <a:off x="884" y="0"/>
              <a:ext cx="2183" cy="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987" name="Picture 3" descr="4-3"/>
            <p:cNvPicPr>
              <a:picLocks noChangeAspect="1" noChangeArrowheads="1"/>
            </p:cNvPicPr>
            <p:nvPr/>
          </p:nvPicPr>
          <p:blipFill>
            <a:blip r:embed="rId3" cstate="print">
              <a:lum bright="-42000" contrast="66000"/>
            </a:blip>
            <a:srcRect/>
            <a:stretch>
              <a:fillRect/>
            </a:stretch>
          </p:blipFill>
          <p:spPr bwMode="auto">
            <a:xfrm>
              <a:off x="3037" y="0"/>
              <a:ext cx="1776" cy="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ChangeArrowheads="1"/>
          </p:cNvSpPr>
          <p:nvPr/>
        </p:nvSpPr>
        <p:spPr bwMode="auto">
          <a:xfrm>
            <a:off x="91583" y="302300"/>
            <a:ext cx="3317875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kumimoji="1"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二元整合转化程序</a:t>
            </a:r>
          </a:p>
        </p:txBody>
      </p:sp>
      <p:sp>
        <p:nvSpPr>
          <p:cNvPr id="719875" name="Rectangle 3"/>
          <p:cNvSpPr>
            <a:spLocks noChangeArrowheads="1"/>
          </p:cNvSpPr>
          <p:nvPr/>
        </p:nvSpPr>
        <p:spPr bwMode="auto">
          <a:xfrm>
            <a:off x="3182938" y="304800"/>
            <a:ext cx="5757862" cy="63246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19876" name="Object 4"/>
          <p:cNvGraphicFramePr>
            <a:graphicFrameLocks noChangeAspect="1"/>
          </p:cNvGraphicFramePr>
          <p:nvPr/>
        </p:nvGraphicFramePr>
        <p:xfrm>
          <a:off x="3386138" y="1143000"/>
          <a:ext cx="5351462" cy="4953000"/>
        </p:xfrm>
        <a:graphic>
          <a:graphicData uri="http://schemas.openxmlformats.org/presentationml/2006/ole">
            <p:oleObj spid="_x0000_s5122" name="ChemSketch" r:id="rId3" imgW="2889360" imgH="2401920" progId="ACD.ChemSketch.20">
              <p:embed/>
            </p:oleObj>
          </a:graphicData>
        </a:graphic>
      </p:graphicFrame>
      <p:graphicFrame>
        <p:nvGraphicFramePr>
          <p:cNvPr id="719877" name="Object 5"/>
          <p:cNvGraphicFramePr>
            <a:graphicFrameLocks noChangeAspect="1"/>
          </p:cNvGraphicFramePr>
          <p:nvPr/>
        </p:nvGraphicFramePr>
        <p:xfrm>
          <a:off x="3792538" y="1066800"/>
          <a:ext cx="969962" cy="450850"/>
        </p:xfrm>
        <a:graphic>
          <a:graphicData uri="http://schemas.openxmlformats.org/presentationml/2006/ole">
            <p:oleObj spid="_x0000_s5123" name="ChemSketch" r:id="rId4" imgW="1091160" imgH="451080" progId="ACD.ChemSketch.20">
              <p:embed/>
            </p:oleObj>
          </a:graphicData>
        </a:graphic>
      </p:graphicFrame>
      <p:graphicFrame>
        <p:nvGraphicFramePr>
          <p:cNvPr id="719878" name="Object 6"/>
          <p:cNvGraphicFramePr>
            <a:graphicFrameLocks noChangeAspect="1"/>
          </p:cNvGraphicFramePr>
          <p:nvPr/>
        </p:nvGraphicFramePr>
        <p:xfrm>
          <a:off x="6434138" y="609600"/>
          <a:ext cx="2409825" cy="569913"/>
        </p:xfrm>
        <a:graphic>
          <a:graphicData uri="http://schemas.openxmlformats.org/presentationml/2006/ole">
            <p:oleObj spid="_x0000_s5124" name="ChemSketch" r:id="rId5" imgW="2709720" imgH="569880" progId="ACD.ChemSketch.20">
              <p:embed/>
            </p:oleObj>
          </a:graphicData>
        </a:graphic>
      </p:graphicFrame>
      <p:graphicFrame>
        <p:nvGraphicFramePr>
          <p:cNvPr id="719879" name="Object 7"/>
          <p:cNvGraphicFramePr>
            <a:graphicFrameLocks noChangeAspect="1"/>
          </p:cNvGraphicFramePr>
          <p:nvPr/>
        </p:nvGraphicFramePr>
        <p:xfrm>
          <a:off x="4741863" y="3276600"/>
          <a:ext cx="2638425" cy="450850"/>
        </p:xfrm>
        <a:graphic>
          <a:graphicData uri="http://schemas.openxmlformats.org/presentationml/2006/ole">
            <p:oleObj spid="_x0000_s5125" name="ChemSketch" r:id="rId6" imgW="2968920" imgH="451080" progId="ACD.ChemSketch.20">
              <p:embed/>
            </p:oleObj>
          </a:graphicData>
        </a:graphic>
      </p:graphicFrame>
      <p:graphicFrame>
        <p:nvGraphicFramePr>
          <p:cNvPr id="719880" name="Object 8"/>
          <p:cNvGraphicFramePr>
            <a:graphicFrameLocks noChangeAspect="1"/>
          </p:cNvGraphicFramePr>
          <p:nvPr/>
        </p:nvGraphicFramePr>
        <p:xfrm>
          <a:off x="5846763" y="4038600"/>
          <a:ext cx="1874837" cy="450850"/>
        </p:xfrm>
        <a:graphic>
          <a:graphicData uri="http://schemas.openxmlformats.org/presentationml/2006/ole">
            <p:oleObj spid="_x0000_s5126" name="ChemSketch" r:id="rId7" imgW="2109240" imgH="451080" progId="ACD.ChemSketch.20">
              <p:embed/>
            </p:oleObj>
          </a:graphicData>
        </a:graphic>
      </p:graphicFrame>
      <p:graphicFrame>
        <p:nvGraphicFramePr>
          <p:cNvPr id="719881" name="Object 9"/>
          <p:cNvGraphicFramePr>
            <a:graphicFrameLocks noChangeAspect="1"/>
          </p:cNvGraphicFramePr>
          <p:nvPr/>
        </p:nvGraphicFramePr>
        <p:xfrm>
          <a:off x="6977063" y="5867400"/>
          <a:ext cx="1654175" cy="450850"/>
        </p:xfrm>
        <a:graphic>
          <a:graphicData uri="http://schemas.openxmlformats.org/presentationml/2006/ole">
            <p:oleObj spid="_x0000_s5127" name="ChemSketch" r:id="rId8" imgW="1862280" imgH="451080" progId="ACD.ChemSketch.20">
              <p:embed/>
            </p:oleObj>
          </a:graphicData>
        </a:graphic>
      </p:graphicFrame>
      <p:graphicFrame>
        <p:nvGraphicFramePr>
          <p:cNvPr id="719882" name="Object 10"/>
          <p:cNvGraphicFramePr>
            <a:graphicFrameLocks noChangeAspect="1"/>
          </p:cNvGraphicFramePr>
          <p:nvPr/>
        </p:nvGraphicFramePr>
        <p:xfrm>
          <a:off x="4335463" y="4038600"/>
          <a:ext cx="1030287" cy="477838"/>
        </p:xfrm>
        <a:graphic>
          <a:graphicData uri="http://schemas.openxmlformats.org/presentationml/2006/ole">
            <p:oleObj spid="_x0000_s5128" name="ChemSketch" r:id="rId9" imgW="1158120" imgH="478440" progId="ACD.ChemSketch.20">
              <p:embed/>
            </p:oleObj>
          </a:graphicData>
        </a:graphic>
      </p:graphicFrame>
      <p:graphicFrame>
        <p:nvGraphicFramePr>
          <p:cNvPr id="719883" name="Object 11"/>
          <p:cNvGraphicFramePr>
            <a:graphicFrameLocks noChangeAspect="1"/>
          </p:cNvGraphicFramePr>
          <p:nvPr/>
        </p:nvGraphicFramePr>
        <p:xfrm>
          <a:off x="3454400" y="5562600"/>
          <a:ext cx="1233488" cy="477838"/>
        </p:xfrm>
        <a:graphic>
          <a:graphicData uri="http://schemas.openxmlformats.org/presentationml/2006/ole">
            <p:oleObj spid="_x0000_s5129" name="ChemSketch" r:id="rId10" imgW="1386720" imgH="478440" progId="ACD.ChemSketch.20">
              <p:embed/>
            </p:oleObj>
          </a:graphicData>
        </a:graphic>
      </p:graphicFrame>
      <p:sp>
        <p:nvSpPr>
          <p:cNvPr id="719884" name="Rectangle 12"/>
          <p:cNvSpPr>
            <a:spLocks noChangeArrowheads="1"/>
          </p:cNvSpPr>
          <p:nvPr/>
        </p:nvSpPr>
        <p:spPr bwMode="auto">
          <a:xfrm>
            <a:off x="271463" y="1143000"/>
            <a:ext cx="2641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将外源基因克隆在大肠杆菌</a:t>
            </a:r>
            <a:r>
              <a:rPr lang="en-US" altLang="zh-CN" sz="2000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2000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农杆菌穿梭质粒的</a:t>
            </a:r>
            <a:r>
              <a:rPr lang="en-US" altLang="zh-CN" sz="2000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T-DNA</a:t>
            </a:r>
            <a:r>
              <a:rPr lang="zh-CN" altLang="en-US" sz="2000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区内；</a:t>
            </a:r>
          </a:p>
        </p:txBody>
      </p:sp>
      <p:sp>
        <p:nvSpPr>
          <p:cNvPr id="719885" name="Rectangle 13"/>
          <p:cNvSpPr>
            <a:spLocks noChangeArrowheads="1"/>
          </p:cNvSpPr>
          <p:nvPr/>
        </p:nvSpPr>
        <p:spPr bwMode="auto">
          <a:xfrm>
            <a:off x="271463" y="2895600"/>
            <a:ext cx="2641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重组质粒直接转化农杆菌株，该菌株携带只含</a:t>
            </a:r>
            <a:r>
              <a:rPr lang="en-US" altLang="zh-CN" sz="2000" i="1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vir</a:t>
            </a:r>
            <a:r>
              <a:rPr lang="zh-CN" altLang="en-US" sz="200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区不含</a:t>
            </a:r>
            <a:r>
              <a:rPr lang="en-US" altLang="zh-CN" sz="200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T-DNA</a:t>
            </a:r>
            <a:r>
              <a:rPr lang="zh-CN" altLang="en-US" sz="200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区的</a:t>
            </a:r>
            <a:r>
              <a:rPr lang="en-US" altLang="zh-CN" sz="200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Ti</a:t>
            </a:r>
            <a:r>
              <a:rPr lang="zh-CN" altLang="en-US" sz="200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辅助质粒；</a:t>
            </a:r>
          </a:p>
        </p:txBody>
      </p:sp>
      <p:sp>
        <p:nvSpPr>
          <p:cNvPr id="719886" name="Rectangle 14"/>
          <p:cNvSpPr>
            <a:spLocks noChangeArrowheads="1"/>
          </p:cNvSpPr>
          <p:nvPr/>
        </p:nvSpPr>
        <p:spPr bwMode="auto">
          <a:xfrm>
            <a:off x="271463" y="5181600"/>
            <a:ext cx="2641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以上述重组农杆菌感染植物细胞。</a:t>
            </a: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Text Box 2"/>
          <p:cNvSpPr txBox="1">
            <a:spLocks noChangeArrowheads="1"/>
          </p:cNvSpPr>
          <p:nvPr/>
        </p:nvSpPr>
        <p:spPr bwMode="auto">
          <a:xfrm>
            <a:off x="449176" y="495634"/>
            <a:ext cx="8694823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800" dirty="0" smtClean="0">
                <a:ea typeface="黑体" pitchFamily="49" charset="-122"/>
                <a:cs typeface="Times New Roman" pitchFamily="18" charset="0"/>
              </a:rPr>
              <a:t>3.4 </a:t>
            </a:r>
            <a:r>
              <a:rPr kumimoji="1" lang="zh-CN" altLang="en-US" sz="2800" dirty="0" smtClean="0">
                <a:ea typeface="黑体" pitchFamily="49" charset="-122"/>
                <a:cs typeface="Times New Roman" pitchFamily="18" charset="0"/>
              </a:rPr>
              <a:t>人工</a:t>
            </a:r>
            <a:r>
              <a:rPr kumimoji="1" lang="zh-CN" altLang="en-US" sz="2800" dirty="0">
                <a:ea typeface="黑体" pitchFamily="49" charset="-122"/>
                <a:cs typeface="Times New Roman" pitchFamily="18" charset="0"/>
              </a:rPr>
              <a:t>染色体</a:t>
            </a:r>
            <a:r>
              <a:rPr kumimoji="1" lang="zh-CN" altLang="en-US" sz="2800" dirty="0" smtClean="0">
                <a:ea typeface="黑体" pitchFamily="49" charset="-122"/>
                <a:cs typeface="Times New Roman" pitchFamily="18" charset="0"/>
              </a:rPr>
              <a:t>载体（</a:t>
            </a:r>
            <a:r>
              <a:rPr kumimoji="1" lang="en-US" altLang="zh-CN" sz="2800" dirty="0" smtClean="0">
                <a:ea typeface="黑体" pitchFamily="49" charset="-122"/>
                <a:cs typeface="Times New Roman" pitchFamily="18" charset="0"/>
              </a:rPr>
              <a:t>Artificial chromosome vectors</a:t>
            </a:r>
            <a:r>
              <a:rPr kumimoji="1" lang="zh-CN" altLang="en-US" sz="2800" dirty="0" smtClean="0">
                <a:ea typeface="黑体" pitchFamily="49" charset="-122"/>
                <a:cs typeface="Times New Roman" pitchFamily="18" charset="0"/>
              </a:rPr>
              <a:t>）</a:t>
            </a:r>
            <a:endParaRPr kumimoji="1" lang="zh-CN" altLang="en-US" sz="2800" dirty="0"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49177" y="1291393"/>
            <a:ext cx="8037096" cy="4628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</a:pPr>
            <a:r>
              <a:rPr lang="en-US" altLang="zh-CN" b="1" dirty="0">
                <a:solidFill>
                  <a:schemeClr val="tx1"/>
                </a:solidFill>
                <a:latin typeface="Arial" charset="0"/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人类、动物、植物的全基因组序列分析往往需要克隆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数百甚至上千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kb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的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片段，此时柯斯质粒和噬菌粒载体的装载量也远远不能满足需要。</a:t>
            </a:r>
            <a:endParaRPr lang="en-US" altLang="zh-CN" dirty="0" smtClean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</a:pP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       </a:t>
            </a:r>
            <a:r>
              <a:rPr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将细菌接合因子或酵母菌染色体上的复制区、分配区、稳定区与质粒组装在一起，即可构成人工染色体载体。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当大片段的外源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克隆在这些染色体载体上后，便形成重组人工染色体，它能像天然染色体那样，在受体细胞中稳定的复制并遗传。</a:t>
            </a:r>
          </a:p>
          <a:p>
            <a:pPr marL="342900" indent="-342900"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endParaRPr lang="zh-CN" altLang="en-US" b="1" dirty="0" smtClean="0">
              <a:solidFill>
                <a:schemeClr val="tx2"/>
              </a:solidFill>
              <a:latin typeface="Arial" charset="0"/>
              <a:ea typeface="黑体" pitchFamily="2" charset="-122"/>
            </a:endParaRPr>
          </a:p>
          <a:p>
            <a:pPr marL="342900" indent="-342900"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endParaRPr lang="zh-CN" altLang="en-US" b="1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Text Box 2"/>
          <p:cNvSpPr txBox="1">
            <a:spLocks noChangeArrowheads="1"/>
          </p:cNvSpPr>
          <p:nvPr/>
        </p:nvSpPr>
        <p:spPr bwMode="auto">
          <a:xfrm>
            <a:off x="244475" y="2006600"/>
            <a:ext cx="3036888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Yeast 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artificial chromosome</a:t>
            </a:r>
          </a:p>
          <a:p>
            <a:pPr eaLnBrk="1" hangingPunct="1">
              <a:lnSpc>
                <a:spcPct val="150000"/>
              </a:lnSpc>
            </a:pP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kumimoji="1"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YAC</a:t>
            </a:r>
          </a:p>
          <a:p>
            <a:pPr eaLnBrk="1" hangingPunct="1">
              <a:lnSpc>
                <a:spcPct val="150000"/>
              </a:lnSpc>
            </a:pP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酵母人工染色体载体</a:t>
            </a:r>
          </a:p>
        </p:txBody>
      </p:sp>
      <p:sp>
        <p:nvSpPr>
          <p:cNvPr id="695299" name="Rectangle 3"/>
          <p:cNvSpPr>
            <a:spLocks noChangeArrowheads="1"/>
          </p:cNvSpPr>
          <p:nvPr/>
        </p:nvSpPr>
        <p:spPr bwMode="auto">
          <a:xfrm>
            <a:off x="228600" y="451436"/>
            <a:ext cx="6096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kumimoji="1"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目前常用的人造染色体载体包括：</a:t>
            </a:r>
          </a:p>
        </p:txBody>
      </p:sp>
      <p:pic>
        <p:nvPicPr>
          <p:cNvPr id="6953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7575" y="1397000"/>
            <a:ext cx="5457825" cy="5248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4215" y="1271670"/>
            <a:ext cx="5248275" cy="4268788"/>
          </a:xfrm>
          <a:prstGeom prst="rect">
            <a:avLst/>
          </a:prstGeom>
          <a:noFill/>
        </p:spPr>
      </p:pic>
      <p:sp>
        <p:nvSpPr>
          <p:cNvPr id="696323" name="Text Box 3"/>
          <p:cNvSpPr txBox="1">
            <a:spLocks noChangeArrowheads="1"/>
          </p:cNvSpPr>
          <p:nvPr/>
        </p:nvSpPr>
        <p:spPr bwMode="auto">
          <a:xfrm>
            <a:off x="254000" y="2101850"/>
            <a:ext cx="2898775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Bacterial 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artificial chromosome</a:t>
            </a:r>
          </a:p>
          <a:p>
            <a:pPr eaLnBrk="1" hangingPunct="1">
              <a:lnSpc>
                <a:spcPct val="150000"/>
              </a:lnSpc>
            </a:pPr>
            <a:r>
              <a:rPr kumimoji="1"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BAC</a:t>
            </a:r>
          </a:p>
          <a:p>
            <a:pPr eaLnBrk="1" hangingPunct="1">
              <a:lnSpc>
                <a:spcPct val="150000"/>
              </a:lnSpc>
            </a:pP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细菌人工染色体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1" name="Text Box 3"/>
          <p:cNvSpPr txBox="1">
            <a:spLocks noChangeArrowheads="1"/>
          </p:cNvSpPr>
          <p:nvPr/>
        </p:nvSpPr>
        <p:spPr bwMode="auto">
          <a:xfrm>
            <a:off x="154252" y="491013"/>
            <a:ext cx="9034718" cy="21236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en-US" altLang="zh-CN" sz="2200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P1 artificial chromosomes, </a:t>
            </a:r>
            <a:r>
              <a:rPr kumimoji="1" lang="en-US" altLang="zh-CN" sz="2200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PAC</a:t>
            </a:r>
            <a:r>
              <a:rPr kumimoji="1" lang="en-US" altLang="zh-CN" sz="2200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, P1</a:t>
            </a:r>
            <a:r>
              <a:rPr kumimoji="1" lang="zh-CN" altLang="en-US" sz="2200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人工染色体</a:t>
            </a:r>
          </a:p>
          <a:p>
            <a:pPr algn="just" eaLnBrk="1" hangingPunct="1">
              <a:lnSpc>
                <a:spcPct val="150000"/>
              </a:lnSpc>
            </a:pPr>
            <a:r>
              <a:rPr kumimoji="1" lang="en-US" altLang="zh-CN" sz="2200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Transformation-competent </a:t>
            </a:r>
            <a:r>
              <a:rPr kumimoji="1" lang="en-US" altLang="zh-CN" sz="2200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artificial chromosome, </a:t>
            </a:r>
            <a:r>
              <a:rPr kumimoji="1" lang="en-US" altLang="zh-CN" sz="2200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TAC</a:t>
            </a:r>
            <a:r>
              <a:rPr kumimoji="1" lang="en-US" altLang="zh-CN" sz="2200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, </a:t>
            </a:r>
            <a:r>
              <a:rPr kumimoji="1" lang="zh-CN" altLang="en-US" sz="2200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可</a:t>
            </a:r>
            <a:r>
              <a:rPr kumimoji="1" lang="zh-CN" altLang="en-US" sz="2200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转化人工</a:t>
            </a:r>
            <a:r>
              <a:rPr kumimoji="1" lang="zh-CN" altLang="en-US" sz="2200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染色体</a:t>
            </a:r>
            <a:endParaRPr kumimoji="1" lang="en-US" altLang="zh-CN" sz="2200" dirty="0" smtClean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kumimoji="1" lang="en-US" altLang="zh-CN" sz="2200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Binary bacterial artificial chromosome , </a:t>
            </a:r>
            <a:r>
              <a:rPr kumimoji="1" lang="en-US" altLang="zh-CN" sz="2200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BIBAC</a:t>
            </a:r>
            <a:r>
              <a:rPr kumimoji="1" lang="en-US" altLang="zh-CN" sz="2200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, </a:t>
            </a:r>
            <a:r>
              <a:rPr kumimoji="1" lang="zh-CN" altLang="en-US" sz="2200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双元细菌人工染色体 </a:t>
            </a:r>
          </a:p>
          <a:p>
            <a:pPr algn="just" eaLnBrk="1" hangingPunct="1">
              <a:lnSpc>
                <a:spcPct val="150000"/>
              </a:lnSpc>
            </a:pPr>
            <a:endParaRPr kumimoji="1" lang="zh-CN" altLang="en-US" sz="2200" dirty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698373" name="Picture 5" descr="data"/>
          <p:cNvPicPr>
            <a:picLocks noChangeAspect="1" noChangeArrowheads="1"/>
          </p:cNvPicPr>
          <p:nvPr/>
        </p:nvPicPr>
        <p:blipFill>
          <a:blip r:embed="rId2" cstate="print">
            <a:lum bright="-18000" contrast="36000"/>
          </a:blip>
          <a:srcRect/>
          <a:stretch>
            <a:fillRect/>
          </a:stretch>
        </p:blipFill>
        <p:spPr bwMode="auto">
          <a:xfrm>
            <a:off x="0" y="2363688"/>
            <a:ext cx="9144000" cy="3917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9394" name="Group 2"/>
          <p:cNvGraphicFramePr>
            <a:graphicFrameLocks noGrp="1"/>
          </p:cNvGraphicFramePr>
          <p:nvPr/>
        </p:nvGraphicFramePr>
        <p:xfrm>
          <a:off x="124555" y="1501775"/>
          <a:ext cx="8899525" cy="4114800"/>
        </p:xfrm>
        <a:graphic>
          <a:graphicData uri="http://schemas.openxmlformats.org/drawingml/2006/table">
            <a:tbl>
              <a:tblPr/>
              <a:tblGrid>
                <a:gridCol w="6630988"/>
                <a:gridCol w="2268537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Cloning vector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Size of insert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Standard high copy number plasmid vectors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0-10 kb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Bacteriophage l insertion vectors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0-10 kb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Bacteriophage l replacement vectors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9-23 kb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Cosmid vectors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30-44 kb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Bacteriophage P1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70-100 kb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PAC (P1 artificial chromosome) vectors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130-150 kb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BAC (bacterial artificial chromosome) vectors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up to 300 kb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YAC (yeast artificial chromosome) vectors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0.2-2.0 Mb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99422" name="Text Box 30"/>
          <p:cNvSpPr txBox="1">
            <a:spLocks noChangeArrowheads="1"/>
          </p:cNvSpPr>
          <p:nvPr/>
        </p:nvSpPr>
        <p:spPr bwMode="auto">
          <a:xfrm>
            <a:off x="1402465" y="760750"/>
            <a:ext cx="61261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各类典型基因克隆载体的容量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611188" y="665683"/>
            <a:ext cx="4176712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1.2</a:t>
            </a:r>
            <a:r>
              <a:rPr kumimoji="1" lang="zh-CN" altLang="en-US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 质粒</a:t>
            </a:r>
            <a:r>
              <a:rPr kumimoji="1" lang="en-US" altLang="zh-CN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的分子大小</a:t>
            </a:r>
            <a:endParaRPr kumimoji="1" lang="zh-CN" altLang="en-US" sz="2800" dirty="0">
              <a:solidFill>
                <a:schemeClr val="accent1"/>
              </a:solidFill>
              <a:ea typeface="黑体" pitchFamily="49" charset="-122"/>
              <a:cs typeface="Times New Roman" pitchFamily="18" charset="0"/>
            </a:endParaRPr>
          </a:p>
        </p:txBody>
      </p:sp>
      <p:graphicFrame>
        <p:nvGraphicFramePr>
          <p:cNvPr id="46357" name="Group 277"/>
          <p:cNvGraphicFramePr>
            <a:graphicFrameLocks noGrp="1"/>
          </p:cNvGraphicFramePr>
          <p:nvPr>
            <p:ph/>
          </p:nvPr>
        </p:nvGraphicFramePr>
        <p:xfrm>
          <a:off x="395288" y="1516481"/>
          <a:ext cx="8291512" cy="4480560"/>
        </p:xfrm>
        <a:graphic>
          <a:graphicData uri="http://schemas.openxmlformats.org/drawingml/2006/table">
            <a:tbl>
              <a:tblPr/>
              <a:tblGrid>
                <a:gridCol w="2805112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质粒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宿主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分子大小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/kb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pPbs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蓝藻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1.5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ColE1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大肠杆菌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6.4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ColV2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大肠杆菌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140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Ti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致癌农杆菌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330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左右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PV21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三叶草根瘤菌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700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F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大肠杆菌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94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395288" y="428095"/>
            <a:ext cx="42481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 eaLnBrk="1" hangingPunct="1"/>
            <a:r>
              <a:rPr kumimoji="1" lang="en-US" altLang="zh-CN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1.3</a:t>
            </a:r>
            <a:r>
              <a:rPr kumimoji="1" lang="zh-CN" altLang="en-US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 质粒</a:t>
            </a:r>
            <a:r>
              <a:rPr kumimoji="1"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的自主复制性</a:t>
            </a:r>
          </a:p>
        </p:txBody>
      </p:sp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441461" y="1002662"/>
            <a:ext cx="8237843" cy="29361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     质粒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能利用寄主细胞的</a:t>
            </a:r>
            <a:r>
              <a:rPr lang="en-US" altLang="zh-CN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复制系统进行自主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复制，质粒上的</a:t>
            </a:r>
            <a:r>
              <a:rPr lang="zh-CN" altLang="en-US" dirty="0" smtClean="0">
                <a:ea typeface="黑体" pitchFamily="49" charset="-122"/>
                <a:cs typeface="Times New Roman" pitchFamily="18" charset="0"/>
              </a:rPr>
              <a:t>复制子结构</a:t>
            </a:r>
            <a:r>
              <a:rPr lang="zh-CN" altLang="en-US" dirty="0">
                <a:ea typeface="黑体" pitchFamily="49" charset="-122"/>
                <a:cs typeface="Times New Roman" pitchFamily="18" charset="0"/>
              </a:rPr>
              <a:t>（复制起点及其相关的调控元件）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决定了质粒与寄主的对应关系。</a:t>
            </a:r>
            <a:endParaRPr lang="en-US" altLang="zh-CN" dirty="0" smtClean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altLang="zh-CN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根据在每个细胞中的分子数（拷贝数）多少，质粒可分为两大复制类型：</a:t>
            </a:r>
            <a:endParaRPr lang="zh-CN" altLang="en-US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8448" name="Text Box 16"/>
          <p:cNvSpPr txBox="1">
            <a:spLocks noChangeArrowheads="1"/>
          </p:cNvSpPr>
          <p:nvPr/>
        </p:nvSpPr>
        <p:spPr bwMode="auto">
          <a:xfrm>
            <a:off x="1353545" y="4080213"/>
            <a:ext cx="695007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u="sng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严紧型质粒</a:t>
            </a:r>
            <a:r>
              <a:rPr lang="zh-CN" altLang="en-US" u="sng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u="sng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Stringent </a:t>
            </a:r>
            <a:r>
              <a:rPr lang="en-US" altLang="zh-CN" u="sng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plasmid</a:t>
            </a:r>
            <a:r>
              <a:rPr lang="zh-CN" altLang="en-US" u="sng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）</a:t>
            </a:r>
          </a:p>
          <a:p>
            <a:pPr algn="l"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CCCCFF"/>
                </a:solidFill>
                <a:ea typeface="黑体" pitchFamily="49" charset="-122"/>
                <a:cs typeface="Times New Roman" pitchFamily="18" charset="0"/>
              </a:rPr>
              <a:t>　　</a:t>
            </a:r>
            <a:r>
              <a:rPr lang="zh-CN" altLang="en-US" dirty="0" smtClean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宿主</a:t>
            </a:r>
            <a:r>
              <a:rPr lang="zh-CN" altLang="en-US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细胞中拷贝数少的质粒，</a:t>
            </a:r>
            <a:r>
              <a:rPr lang="en-US" altLang="zh-CN" dirty="0" smtClean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1-</a:t>
            </a:r>
            <a:r>
              <a:rPr lang="zh-CN" altLang="en-US" dirty="0" smtClean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数</a:t>
            </a:r>
            <a:r>
              <a:rPr lang="zh-CN" altLang="en-US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个拷贝</a:t>
            </a:r>
          </a:p>
        </p:txBody>
      </p:sp>
      <p:sp>
        <p:nvSpPr>
          <p:cNvPr id="18449" name="Text Box 17"/>
          <p:cNvSpPr txBox="1">
            <a:spLocks noChangeArrowheads="1"/>
          </p:cNvSpPr>
          <p:nvPr/>
        </p:nvSpPr>
        <p:spPr bwMode="auto">
          <a:xfrm>
            <a:off x="1353545" y="5231150"/>
            <a:ext cx="695007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u="sng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松弛型质粒</a:t>
            </a:r>
            <a:r>
              <a:rPr lang="zh-CN" altLang="en-US" u="sng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u="sng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Relaxed </a:t>
            </a:r>
            <a:r>
              <a:rPr lang="en-US" altLang="zh-CN" u="sng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plasmid</a:t>
            </a:r>
            <a:r>
              <a:rPr lang="zh-CN" altLang="en-US" u="sng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）</a:t>
            </a:r>
          </a:p>
          <a:p>
            <a:pPr algn="l"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　　</a:t>
            </a:r>
            <a:r>
              <a:rPr lang="zh-CN" altLang="en-US" dirty="0" smtClean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宿主</a:t>
            </a:r>
            <a:r>
              <a:rPr lang="zh-CN" altLang="en-US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细胞中拷贝数多的质粒，</a:t>
            </a:r>
            <a:r>
              <a:rPr lang="en-US" altLang="zh-CN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10</a:t>
            </a:r>
            <a:r>
              <a:rPr lang="zh-CN" altLang="en-US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个拷贝以上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2555875" y="333375"/>
            <a:ext cx="339883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1" hangingPunct="1"/>
            <a:r>
              <a:rPr lang="zh-CN" altLang="en-US" sz="2800" b="1">
                <a:solidFill>
                  <a:srgbClr val="FFFF00"/>
                </a:solidFill>
                <a:latin typeface="Arial" charset="0"/>
              </a:rPr>
              <a:t>质粒载体及其拷贝数</a:t>
            </a:r>
            <a:endParaRPr lang="zh-CN" altLang="en-US" sz="2800">
              <a:solidFill>
                <a:srgbClr val="FFFF00"/>
              </a:solidFill>
              <a:latin typeface="Arial" charset="0"/>
            </a:endParaRPr>
          </a:p>
        </p:txBody>
      </p:sp>
      <p:graphicFrame>
        <p:nvGraphicFramePr>
          <p:cNvPr id="49236" name="Group 84"/>
          <p:cNvGraphicFramePr>
            <a:graphicFrameLocks noGrp="1"/>
          </p:cNvGraphicFramePr>
          <p:nvPr/>
        </p:nvGraphicFramePr>
        <p:xfrm>
          <a:off x="0" y="1196975"/>
          <a:ext cx="9144000" cy="4205289"/>
        </p:xfrm>
        <a:graphic>
          <a:graphicData uri="http://schemas.openxmlformats.org/drawingml/2006/table">
            <a:tbl>
              <a:tblPr/>
              <a:tblGrid>
                <a:gridCol w="4152900"/>
                <a:gridCol w="2471738"/>
                <a:gridCol w="2519362"/>
              </a:tblGrid>
              <a:tr h="719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质粒 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FF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复制子 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FF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拷贝数 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FF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0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pBR322 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及其衍生质粒 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pMB1 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15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 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3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pUC 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系列质粒及其衍生质粒 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突变的 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pMB1 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500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700 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pACYC 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及其衍生质粒 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p15A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212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2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pSC101 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及其衍生质粒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pSC101 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 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ColE1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ColE1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15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80" name="Rectangle 4"/>
          <p:cNvSpPr>
            <a:spLocks noChangeArrowheads="1"/>
          </p:cNvSpPr>
          <p:nvPr/>
        </p:nvSpPr>
        <p:spPr bwMode="auto">
          <a:xfrm>
            <a:off x="1409390" y="1103701"/>
            <a:ext cx="7092950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复制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由质粒自身编码基因合成的功能蛋白调节，同时受宿主菌蛋白合成的影响。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严紧型质粒的复制与宿主细胞染色体同步进行。</a:t>
            </a:r>
            <a:endParaRPr lang="zh-CN" altLang="en-US" dirty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10981" name="Rectangle 5"/>
          <p:cNvSpPr>
            <a:spLocks noChangeArrowheads="1"/>
          </p:cNvSpPr>
          <p:nvPr/>
        </p:nvSpPr>
        <p:spPr bwMode="auto">
          <a:xfrm>
            <a:off x="434820" y="3003170"/>
            <a:ext cx="2262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b">
            <a:spAutoFit/>
          </a:bodyPr>
          <a:lstStyle/>
          <a:p>
            <a:pPr algn="l" eaLnBrk="1" hangingPunct="1"/>
            <a:r>
              <a:rPr lang="en-US" altLang="zh-CN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） 松弛型质粒</a:t>
            </a:r>
            <a:endParaRPr lang="zh-CN" altLang="en-US" dirty="0">
              <a:solidFill>
                <a:srgbClr val="FF0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10982" name="Rectangle 6"/>
          <p:cNvSpPr>
            <a:spLocks noChangeArrowheads="1"/>
          </p:cNvSpPr>
          <p:nvPr/>
        </p:nvSpPr>
        <p:spPr bwMode="auto">
          <a:xfrm>
            <a:off x="1412902" y="3297446"/>
            <a:ext cx="7071531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复制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由质粒自身编码基因合成的功能蛋白调节，但不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受宿主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菌蛋白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合成的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影响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。当用蛋白质合成抑制剂使宿主染色体</a:t>
            </a:r>
            <a:r>
              <a:rPr lang="en-US" altLang="zh-CN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复制受阻时，松弛型质粒的复制依然能进行。</a:t>
            </a:r>
            <a:endParaRPr lang="zh-CN" altLang="en-US" dirty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10983" name="Rectangle 7"/>
          <p:cNvSpPr>
            <a:spLocks noChangeArrowheads="1"/>
          </p:cNvSpPr>
          <p:nvPr/>
        </p:nvSpPr>
        <p:spPr bwMode="auto">
          <a:xfrm>
            <a:off x="446298" y="710743"/>
            <a:ext cx="26654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l" eaLnBrk="1" hangingPunct="1"/>
            <a:r>
              <a:rPr lang="en-US" altLang="zh-CN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1)</a:t>
            </a:r>
            <a:r>
              <a:rPr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　</a:t>
            </a:r>
            <a:r>
              <a:rPr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严紧型质粒</a:t>
            </a:r>
            <a:endParaRPr lang="zh-CN" altLang="en-US" dirty="0">
              <a:solidFill>
                <a:srgbClr val="FF0000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662198" y="922226"/>
            <a:ext cx="7747286" cy="3046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    </a:t>
            </a:r>
            <a:r>
              <a:rPr kumimoji="1" lang="zh-CN" altLang="en-US" dirty="0" smtClean="0">
                <a:ea typeface="黑体" pitchFamily="49" charset="-122"/>
                <a:cs typeface="Times New Roman" pitchFamily="18" charset="0"/>
              </a:rPr>
              <a:t>两</a:t>
            </a:r>
            <a:r>
              <a:rPr kumimoji="1" lang="zh-CN" altLang="en-US" dirty="0">
                <a:ea typeface="黑体" pitchFamily="49" charset="-122"/>
                <a:cs typeface="Times New Roman" pitchFamily="18" charset="0"/>
              </a:rPr>
              <a:t>个质粒在同一宿主中不能共存的现象</a:t>
            </a:r>
            <a:r>
              <a:rPr kumimoji="1" lang="zh-CN" altLang="en-US" dirty="0" smtClean="0">
                <a:ea typeface="黑体" pitchFamily="49" charset="-122"/>
                <a:cs typeface="Times New Roman" pitchFamily="18" charset="0"/>
              </a:rPr>
              <a:t>称为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质粒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的不相容性，它是指在第二个质粒导入后，在不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涉及</a:t>
            </a:r>
            <a:r>
              <a:rPr kumimoji="1" lang="en-US" altLang="zh-CN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限制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系统时出现的现象。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不相容的质粒一般都利用同一复制系统，从而导致不能共存于同一宿主中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。</a:t>
            </a:r>
            <a:endParaRPr kumimoji="1" lang="en-US" altLang="zh-CN" dirty="0" smtClean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      </a:t>
            </a:r>
            <a:r>
              <a:rPr kumimoji="1"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注意：不要与单拷贝、多拷贝搞混</a:t>
            </a:r>
            <a:endParaRPr kumimoji="1" lang="zh-CN" altLang="en-US" dirty="0">
              <a:solidFill>
                <a:srgbClr val="FF0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394531" y="285705"/>
            <a:ext cx="3236784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zh-CN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1.4</a:t>
            </a:r>
            <a:r>
              <a:rPr kumimoji="1" lang="zh-CN" altLang="en-US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 质粒</a:t>
            </a:r>
            <a:r>
              <a:rPr kumimoji="1"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的不相容性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189758" y="3965798"/>
            <a:ext cx="44958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以大肠杆菌的质粒为例：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202440" y="4484628"/>
            <a:ext cx="76708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ColE1</a:t>
            </a:r>
            <a:r>
              <a:rPr lang="zh-CN" altLang="en-US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pMB1 </a:t>
            </a:r>
            <a:r>
              <a:rPr lang="zh-CN" altLang="en-US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拥有相似的复制子结构，彼此不相容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202440" y="5132328"/>
            <a:ext cx="795655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pSC101</a:t>
            </a:r>
            <a:r>
              <a:rPr lang="zh-CN" altLang="en-US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F</a:t>
            </a:r>
            <a:r>
              <a:rPr lang="zh-CN" altLang="en-US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RP4 </a:t>
            </a:r>
            <a:r>
              <a:rPr lang="zh-CN" altLang="en-US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拥有相似的复制子结构，彼此不相容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202440" y="5822891"/>
            <a:ext cx="769620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p15A</a:t>
            </a:r>
            <a:r>
              <a:rPr lang="zh-CN" altLang="en-US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及其衍生质粒拥有相似的复制子结构，彼此不相容</a:t>
            </a: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669040" y="4663678"/>
            <a:ext cx="304800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FF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669040" y="5298678"/>
            <a:ext cx="304800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FF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669040" y="5976541"/>
            <a:ext cx="304800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FF00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449208" y="663155"/>
            <a:ext cx="755015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 smtClean="0">
                <a:latin typeface="Arial" charset="0"/>
                <a:ea typeface="黑体" pitchFamily="2" charset="-122"/>
              </a:rPr>
              <a:t>质粒不相容性的分子</a:t>
            </a:r>
            <a:r>
              <a:rPr lang="zh-CN" altLang="en-US" dirty="0">
                <a:latin typeface="Arial" charset="0"/>
                <a:ea typeface="黑体" pitchFamily="2" charset="-122"/>
              </a:rPr>
              <a:t>机制</a:t>
            </a:r>
            <a:endParaRPr lang="zh-CN" altLang="en-US" baseline="30000" dirty="0">
              <a:latin typeface="Arial" charset="0"/>
              <a:ea typeface="黑体" pitchFamily="2" charset="-122"/>
            </a:endParaRPr>
          </a:p>
        </p:txBody>
      </p:sp>
      <p:sp>
        <p:nvSpPr>
          <p:cNvPr id="518150" name="Rectangle 6"/>
          <p:cNvSpPr>
            <a:spLocks noChangeArrowheads="1"/>
          </p:cNvSpPr>
          <p:nvPr/>
        </p:nvSpPr>
        <p:spPr bwMode="auto">
          <a:xfrm>
            <a:off x="781050" y="4067175"/>
            <a:ext cx="828516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endParaRPr lang="zh-CN" altLang="en-US" b="1" dirty="0">
              <a:solidFill>
                <a:srgbClr val="FF99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518151" name="Rectangle 7"/>
          <p:cNvSpPr>
            <a:spLocks noChangeArrowheads="1"/>
          </p:cNvSpPr>
          <p:nvPr/>
        </p:nvSpPr>
        <p:spPr bwMode="auto">
          <a:xfrm>
            <a:off x="451270" y="1378935"/>
            <a:ext cx="8138094" cy="4407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indent="-342900" algn="just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两种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含有不同复制子结构的不同质粒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，在复制时各受自己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的拷贝数控制系统的调节，致使两种质粒的最终拷贝数恒定，因此在经过若干复制周期和细胞分裂周期后仍能共处于同一细胞内。</a:t>
            </a:r>
            <a:endParaRPr lang="en-US" altLang="zh-CN" dirty="0" smtClean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  <a:p>
            <a:pPr indent="-342900" algn="just" eaLnBrk="1" hangingPunct="1">
              <a:lnSpc>
                <a:spcPct val="150000"/>
              </a:lnSpc>
              <a:spcBef>
                <a:spcPts val="2000"/>
              </a:spcBef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两种含有相似复制子结构的不同质粒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，在复制时受到同一种拷贝数控制系统的干扰，致使两种质粒的最终拷贝数不同，其中拷贝数多的质粒在以后的细胞分裂周期中更具优势。</a:t>
            </a:r>
          </a:p>
          <a:p>
            <a:pPr indent="-342900" algn="just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u"/>
            </a:pPr>
            <a:endParaRPr lang="en-US" altLang="zh-CN" dirty="0" smtClean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  <a:p>
            <a:pPr indent="-342900" algn="just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</a:pPr>
            <a:endParaRPr lang="zh-CN" altLang="en-US" dirty="0" smtClean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  <a:p>
            <a:pPr indent="-342900" algn="just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</a:pPr>
            <a:endParaRPr lang="zh-CN" altLang="en-US" dirty="0" smtClean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  <a:p>
            <a:pPr indent="-342900" algn="just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</a:pPr>
            <a:endParaRPr lang="zh-CN" altLang="en-US" dirty="0" smtClean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  <a:p>
            <a:pPr indent="-342900" algn="just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</a:pPr>
            <a:endParaRPr lang="zh-CN" altLang="en-US" dirty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18155" name="Rectangle 11"/>
          <p:cNvSpPr>
            <a:spLocks noChangeArrowheads="1"/>
          </p:cNvSpPr>
          <p:nvPr/>
        </p:nvSpPr>
        <p:spPr bwMode="auto">
          <a:xfrm>
            <a:off x="781050" y="4676775"/>
            <a:ext cx="828516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endParaRPr lang="zh-CN" altLang="en-US" b="1" dirty="0">
              <a:solidFill>
                <a:srgbClr val="FF9900"/>
              </a:solidFill>
              <a:latin typeface="Arial" charset="0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468313" y="620713"/>
            <a:ext cx="3743325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1.5</a:t>
            </a:r>
            <a:r>
              <a:rPr kumimoji="1" lang="zh-CN" altLang="en-US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 质粒</a:t>
            </a:r>
            <a:r>
              <a:rPr kumimoji="1" lang="en-US" altLang="zh-CN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的转移 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550625" y="1991063"/>
            <a:ext cx="22320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/>
            <a:r>
              <a:rPr kumimoji="1"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G</a:t>
            </a:r>
            <a:r>
              <a:rPr kumimoji="1" lang="zh-CN" altLang="en-US" baseline="30000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－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细菌质粒</a:t>
            </a:r>
          </a:p>
        </p:txBody>
      </p:sp>
      <p:sp>
        <p:nvSpPr>
          <p:cNvPr id="52235" name="AutoShape 11"/>
          <p:cNvSpPr>
            <a:spLocks/>
          </p:cNvSpPr>
          <p:nvPr/>
        </p:nvSpPr>
        <p:spPr bwMode="auto">
          <a:xfrm>
            <a:off x="2435955" y="1700213"/>
            <a:ext cx="360363" cy="1081087"/>
          </a:xfrm>
          <a:prstGeom prst="leftBrace">
            <a:avLst>
              <a:gd name="adj1" fmla="val 25000"/>
              <a:gd name="adj2" fmla="val 50000"/>
            </a:avLst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2236" name="Rectangle 12"/>
          <p:cNvSpPr>
            <a:spLocks noChangeArrowheads="1"/>
          </p:cNvSpPr>
          <p:nvPr/>
        </p:nvSpPr>
        <p:spPr bwMode="auto">
          <a:xfrm>
            <a:off x="2867755" y="1484313"/>
            <a:ext cx="558006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/>
            <a:r>
              <a:rPr kumimoji="1" lang="zh-CN" altLang="en-US" dirty="0">
                <a:ea typeface="黑体" pitchFamily="49" charset="-122"/>
                <a:cs typeface="Times New Roman" pitchFamily="18" charset="0"/>
              </a:rPr>
              <a:t>接合型的质粒（</a:t>
            </a:r>
            <a:r>
              <a:rPr kumimoji="1" lang="en-US" altLang="zh-CN" dirty="0">
                <a:ea typeface="黑体" pitchFamily="49" charset="-122"/>
                <a:cs typeface="Times New Roman" pitchFamily="18" charset="0"/>
              </a:rPr>
              <a:t>conjugative plasmid</a:t>
            </a:r>
            <a:r>
              <a:rPr kumimoji="1" lang="zh-CN" altLang="en-US" dirty="0">
                <a:ea typeface="黑体" pitchFamily="49" charset="-122"/>
                <a:cs typeface="Times New Roman" pitchFamily="18" charset="0"/>
              </a:rPr>
              <a:t>）</a:t>
            </a:r>
          </a:p>
        </p:txBody>
      </p:sp>
      <p:sp>
        <p:nvSpPr>
          <p:cNvPr id="52237" name="Rectangle 13"/>
          <p:cNvSpPr>
            <a:spLocks noChangeArrowheads="1"/>
          </p:cNvSpPr>
          <p:nvPr/>
        </p:nvSpPr>
        <p:spPr bwMode="auto">
          <a:xfrm>
            <a:off x="2849745" y="2492375"/>
            <a:ext cx="62642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/>
            <a:r>
              <a:rPr kumimoji="1" lang="zh-CN" altLang="en-US" dirty="0">
                <a:ea typeface="黑体" pitchFamily="49" charset="-122"/>
                <a:cs typeface="Times New Roman" pitchFamily="18" charset="0"/>
              </a:rPr>
              <a:t>非接合型的质粒（</a:t>
            </a:r>
            <a:r>
              <a:rPr kumimoji="1" lang="en-US" altLang="zh-CN" dirty="0">
                <a:ea typeface="黑体" pitchFamily="49" charset="-122"/>
                <a:cs typeface="Times New Roman" pitchFamily="18" charset="0"/>
              </a:rPr>
              <a:t>non-conjugative plasmid</a:t>
            </a:r>
            <a:r>
              <a:rPr kumimoji="1" lang="zh-CN" altLang="en-US" dirty="0">
                <a:ea typeface="黑体" pitchFamily="49" charset="-122"/>
                <a:cs typeface="Times New Roman" pitchFamily="18" charset="0"/>
              </a:rPr>
              <a:t>）</a:t>
            </a:r>
          </a:p>
        </p:txBody>
      </p:sp>
      <p:sp>
        <p:nvSpPr>
          <p:cNvPr id="52238" name="Rectangle 14"/>
          <p:cNvSpPr>
            <a:spLocks noChangeArrowheads="1"/>
          </p:cNvSpPr>
          <p:nvPr/>
        </p:nvSpPr>
        <p:spPr bwMode="auto">
          <a:xfrm>
            <a:off x="1158118" y="3305175"/>
            <a:ext cx="7865958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接合型</a:t>
            </a:r>
            <a:r>
              <a:rPr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质粒：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能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在天然条件下自发地从一个细胞转移到</a:t>
            </a:r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1158118" y="3860800"/>
            <a:ext cx="7865958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另一个细胞（接合作用），如</a:t>
            </a:r>
            <a:r>
              <a:rPr lang="en-US" altLang="zh-CN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F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Col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R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质粒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等。</a:t>
            </a:r>
            <a:endParaRPr lang="zh-CN" altLang="en-US" dirty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2240" name="Rectangle 16"/>
          <p:cNvSpPr>
            <a:spLocks noChangeArrowheads="1"/>
          </p:cNvSpPr>
          <p:nvPr/>
        </p:nvSpPr>
        <p:spPr bwMode="auto">
          <a:xfrm>
            <a:off x="1189348" y="5207000"/>
            <a:ext cx="7865958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如</a:t>
            </a:r>
            <a:r>
              <a:rPr lang="en-US" altLang="zh-CN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Col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R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的其它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成员。</a:t>
            </a:r>
            <a:endParaRPr lang="zh-CN" altLang="en-US" dirty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2241" name="Oval 17"/>
          <p:cNvSpPr>
            <a:spLocks noChangeArrowheads="1"/>
          </p:cNvSpPr>
          <p:nvPr/>
        </p:nvSpPr>
        <p:spPr bwMode="auto">
          <a:xfrm>
            <a:off x="624718" y="3511550"/>
            <a:ext cx="304800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3366FF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2242" name="Oval 18"/>
          <p:cNvSpPr>
            <a:spLocks noChangeArrowheads="1"/>
          </p:cNvSpPr>
          <p:nvPr/>
        </p:nvSpPr>
        <p:spPr bwMode="auto">
          <a:xfrm>
            <a:off x="639708" y="4831128"/>
            <a:ext cx="304800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3366FF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2243" name="Rectangle 19"/>
          <p:cNvSpPr>
            <a:spLocks noChangeArrowheads="1"/>
          </p:cNvSpPr>
          <p:nvPr/>
        </p:nvSpPr>
        <p:spPr bwMode="auto">
          <a:xfrm>
            <a:off x="1158118" y="4652963"/>
            <a:ext cx="7865958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非接合型</a:t>
            </a:r>
            <a:r>
              <a:rPr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质粒：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不能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在天然条件下独立地发生接合作用</a:t>
            </a: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2" cstate="print">
            <a:lum bright="-18000" contrast="30000"/>
          </a:blip>
          <a:srcRect t="11956"/>
          <a:stretch>
            <a:fillRect/>
          </a:stretch>
        </p:blipFill>
        <p:spPr bwMode="auto">
          <a:xfrm>
            <a:off x="167523" y="1888763"/>
            <a:ext cx="8797169" cy="34027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380262" y="843035"/>
            <a:ext cx="303480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 eaLnBrk="1" hangingPunct="1"/>
            <a:r>
              <a:rPr kumimoji="1" lang="en-US" altLang="zh-CN" u="sng" dirty="0">
                <a:ea typeface="黑体" pitchFamily="49" charset="-122"/>
                <a:cs typeface="Times New Roman" pitchFamily="18" charset="0"/>
              </a:rPr>
              <a:t>F</a:t>
            </a:r>
            <a:r>
              <a:rPr kumimoji="1" lang="zh-CN" altLang="en-US" u="sng" dirty="0" smtClean="0">
                <a:ea typeface="黑体" pitchFamily="49" charset="-122"/>
                <a:cs typeface="Times New Roman" pitchFamily="18" charset="0"/>
              </a:rPr>
              <a:t>质粒（又称</a:t>
            </a:r>
            <a:r>
              <a:rPr kumimoji="1" lang="en-US" altLang="zh-CN" u="sng" dirty="0" smtClean="0">
                <a:ea typeface="黑体" pitchFamily="49" charset="-122"/>
                <a:cs typeface="Times New Roman" pitchFamily="18" charset="0"/>
              </a:rPr>
              <a:t>F</a:t>
            </a:r>
            <a:r>
              <a:rPr kumimoji="1" lang="zh-CN" altLang="en-US" u="sng" dirty="0" smtClean="0">
                <a:ea typeface="黑体" pitchFamily="49" charset="-122"/>
                <a:cs typeface="Times New Roman" pitchFamily="18" charset="0"/>
              </a:rPr>
              <a:t>因子）</a:t>
            </a:r>
            <a:endParaRPr kumimoji="1" lang="zh-CN" altLang="en-US" u="sng" dirty="0"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359768" y="1492660"/>
            <a:ext cx="8350016" cy="3970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      某些大肠杆菌细胞中发现的一种最有代表性的单拷贝的接合型质粒。</a:t>
            </a:r>
            <a:r>
              <a:rPr kumimoji="1" lang="en-US" altLang="zh-CN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F</a:t>
            </a:r>
            <a:r>
              <a:rPr kumimoji="1"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因子是雄性决定因子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，所以</a:t>
            </a:r>
            <a:r>
              <a:rPr kumimoji="1" lang="en-US" altLang="zh-CN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F</a:t>
            </a:r>
            <a:r>
              <a:rPr kumimoji="1" lang="zh-CN" altLang="en-US" baseline="30000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＋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细胞又叫雄性细胞，与此相应的</a:t>
            </a:r>
            <a:r>
              <a:rPr kumimoji="1" lang="en-US" altLang="zh-CN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F</a:t>
            </a:r>
            <a:r>
              <a:rPr kumimoji="1" lang="zh-CN" altLang="en-US" baseline="30000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－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细胞叫做雌性细胞。</a:t>
            </a:r>
            <a:r>
              <a:rPr kumimoji="1" lang="en-US" altLang="zh-CN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 F</a:t>
            </a:r>
            <a:r>
              <a:rPr kumimoji="1" lang="zh-CN" altLang="en-US" baseline="30000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＋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细胞的表面可以形成一种叫做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接合管（性须）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的结构，它促使雄性细胞和雌性细胞进行配对。</a:t>
            </a:r>
            <a:endParaRPr kumimoji="1" lang="en-US" altLang="zh-CN" dirty="0" smtClean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kumimoji="1" lang="en-US" altLang="zh-CN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       F</a:t>
            </a:r>
            <a:r>
              <a:rPr kumimoji="1" lang="zh-CN" altLang="en-US" baseline="30000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＋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细胞的</a:t>
            </a:r>
            <a:r>
              <a:rPr kumimoji="1" lang="en-US" altLang="zh-CN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F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因子通过接合管向</a:t>
            </a:r>
            <a:r>
              <a:rPr kumimoji="1" lang="en-US" altLang="zh-CN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F</a:t>
            </a:r>
            <a:r>
              <a:rPr kumimoji="1" lang="zh-CN" altLang="en-US" baseline="30000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－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细胞转递，使</a:t>
            </a:r>
            <a:r>
              <a:rPr kumimoji="1" lang="en-US" altLang="zh-CN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F</a:t>
            </a:r>
            <a:r>
              <a:rPr kumimoji="1" lang="zh-CN" altLang="en-US" baseline="30000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－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变成</a:t>
            </a:r>
            <a:r>
              <a:rPr kumimoji="1" lang="en-US" altLang="zh-CN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F</a:t>
            </a:r>
            <a:r>
              <a:rPr kumimoji="1" lang="zh-CN" altLang="en-US" baseline="30000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＋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，</a:t>
            </a:r>
            <a:r>
              <a:rPr kumimoji="1" lang="en-US" altLang="zh-CN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F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因子还可改变细胞表面的构造，以防</a:t>
            </a:r>
            <a:r>
              <a:rPr kumimoji="1" lang="en-US" altLang="zh-CN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F</a:t>
            </a:r>
            <a:r>
              <a:rPr kumimoji="1" lang="zh-CN" altLang="en-US" baseline="30000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＋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细胞间的接合。</a:t>
            </a:r>
            <a:endParaRPr kumimoji="1" lang="en-US" altLang="zh-CN" dirty="0" smtClean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449700" y="895970"/>
            <a:ext cx="3563938" cy="41549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u="sng" dirty="0" smtClean="0">
                <a:ea typeface="黑体" pitchFamily="49" charset="-122"/>
                <a:cs typeface="Times New Roman" pitchFamily="18" charset="0"/>
              </a:rPr>
              <a:t>R</a:t>
            </a:r>
            <a:r>
              <a:rPr kumimoji="1" lang="zh-CN" altLang="en-US" u="sng" dirty="0" smtClean="0">
                <a:ea typeface="黑体" pitchFamily="49" charset="-122"/>
                <a:cs typeface="Times New Roman" pitchFamily="18" charset="0"/>
              </a:rPr>
              <a:t>质粒（又称</a:t>
            </a:r>
            <a:r>
              <a:rPr kumimoji="1" lang="en-US" altLang="zh-CN" u="sng" dirty="0" smtClean="0">
                <a:ea typeface="黑体" pitchFamily="49" charset="-122"/>
                <a:cs typeface="Times New Roman" pitchFamily="18" charset="0"/>
              </a:rPr>
              <a:t>R</a:t>
            </a:r>
            <a:r>
              <a:rPr kumimoji="1" lang="zh-CN" altLang="en-US" u="sng" dirty="0" smtClean="0">
                <a:ea typeface="黑体" pitchFamily="49" charset="-122"/>
                <a:cs typeface="Times New Roman" pitchFamily="18" charset="0"/>
              </a:rPr>
              <a:t>因子）</a:t>
            </a:r>
            <a:endParaRPr kumimoji="1" lang="zh-CN" altLang="en-US" u="sng" dirty="0">
              <a:ea typeface="黑体" pitchFamily="49" charset="-122"/>
              <a:cs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     即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抗药性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因子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。</a:t>
            </a:r>
            <a:r>
              <a:rPr kumimoji="1" lang="en-US" altLang="zh-CN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R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质粒编码一种或数种抗菌素抗性基因，此种抗性通常能转移到缺乏该质粒的受体细胞，使后者也获得同样的抗菌素抗性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能力。</a:t>
            </a:r>
            <a:endParaRPr kumimoji="1" lang="zh-CN" altLang="en-US" dirty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208234" y="899481"/>
            <a:ext cx="4411116" cy="41498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42913" algn="just" eaLnBrk="1" hangingPunct="1">
              <a:lnSpc>
                <a:spcPct val="150000"/>
              </a:lnSpc>
            </a:pPr>
            <a:r>
              <a:rPr kumimoji="1" lang="en-US" altLang="zh-CN" u="sng" dirty="0" smtClean="0">
                <a:ea typeface="黑体" pitchFamily="49" charset="-122"/>
                <a:cs typeface="Times New Roman" pitchFamily="18" charset="0"/>
              </a:rPr>
              <a:t>Col</a:t>
            </a:r>
            <a:r>
              <a:rPr kumimoji="1" lang="zh-CN" altLang="en-US" u="sng" dirty="0" smtClean="0">
                <a:ea typeface="黑体" pitchFamily="49" charset="-122"/>
                <a:cs typeface="Times New Roman" pitchFamily="18" charset="0"/>
              </a:rPr>
              <a:t>质粒</a:t>
            </a:r>
            <a:endParaRPr kumimoji="1" lang="zh-CN" altLang="en-US" u="sng" dirty="0">
              <a:ea typeface="黑体" pitchFamily="49" charset="-122"/>
              <a:cs typeface="Times New Roman" pitchFamily="18" charset="0"/>
            </a:endParaRPr>
          </a:p>
          <a:p>
            <a:pPr marL="442913" algn="just" eaLnBrk="1" hangingPunct="1">
              <a:lnSpc>
                <a:spcPct val="150000"/>
              </a:lnSpc>
              <a:spcBef>
                <a:spcPts val="1440"/>
              </a:spcBef>
            </a:pP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     此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类质粒编码有控制大肠杆菌素合成的基因，即所谓产生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大肠杆菌素因子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。大肠杆菌素是一种毒性蛋白，它可以使不带</a:t>
            </a:r>
            <a:r>
              <a:rPr kumimoji="1" lang="en-US" altLang="zh-CN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Col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质粒的亲缘关系密切的细菌菌株致死。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695690" y="1652113"/>
            <a:ext cx="7632700" cy="173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ea typeface="华文新魏" pitchFamily="2" charset="-122"/>
              </a:rPr>
              <a:t>　　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</a:rPr>
              <a:t>基因工程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</a:rPr>
              <a:t>中，通常是把外源</a:t>
            </a:r>
            <a:r>
              <a:rPr lang="en-US" altLang="zh-CN" dirty="0">
                <a:solidFill>
                  <a:srgbClr val="FF9900"/>
                </a:solidFill>
                <a:ea typeface="黑体" pitchFamily="49" charset="-122"/>
              </a:rPr>
              <a:t>DNA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</a:rPr>
              <a:t>片断利用运载工具送入生物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</a:rPr>
              <a:t>细胞，</a:t>
            </a:r>
            <a:r>
              <a:rPr lang="zh-CN" altLang="en-US" dirty="0" smtClean="0">
                <a:ea typeface="黑体" pitchFamily="49" charset="-122"/>
              </a:rPr>
              <a:t>携带</a:t>
            </a:r>
            <a:r>
              <a:rPr lang="zh-CN" altLang="en-US" dirty="0">
                <a:ea typeface="黑体" pitchFamily="49" charset="-122"/>
              </a:rPr>
              <a:t>外源基因进入受体细胞的这种工具叫做</a:t>
            </a:r>
            <a:r>
              <a:rPr lang="zh-CN" altLang="en-US" dirty="0" smtClean="0">
                <a:ea typeface="黑体" pitchFamily="49" charset="-122"/>
              </a:rPr>
              <a:t>载体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</a:rPr>
              <a:t>。</a:t>
            </a:r>
            <a:endParaRPr lang="zh-CN" altLang="en-US" dirty="0">
              <a:solidFill>
                <a:srgbClr val="FF9900"/>
              </a:solidFill>
              <a:ea typeface="黑体" pitchFamily="49" charset="-122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698599" y="1019403"/>
            <a:ext cx="25573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载体（</a:t>
            </a:r>
            <a:r>
              <a:rPr lang="en-US" altLang="zh-CN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Vector</a:t>
            </a:r>
            <a:r>
              <a:rPr lang="zh-CN" altLang="en-US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）</a:t>
            </a:r>
            <a:endParaRPr lang="en-US" altLang="zh-CN" sz="2800" dirty="0">
              <a:solidFill>
                <a:schemeClr val="accent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812100" y="3328074"/>
            <a:ext cx="7552412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indent="539750" algn="just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FF0000"/>
                </a:solidFill>
                <a:ea typeface="黑体" pitchFamily="49" charset="-122"/>
              </a:rPr>
              <a:t>载体的本质是</a:t>
            </a:r>
            <a:r>
              <a:rPr lang="en-US" altLang="zh-CN" dirty="0" smtClean="0">
                <a:solidFill>
                  <a:srgbClr val="FF0000"/>
                </a:solidFill>
                <a:ea typeface="黑体" pitchFamily="49" charset="-122"/>
              </a:rPr>
              <a:t>DNA</a:t>
            </a:r>
            <a:endParaRPr lang="zh-CN" altLang="en-US" dirty="0">
              <a:solidFill>
                <a:srgbClr val="FF0000"/>
              </a:solidFill>
              <a:ea typeface="黑体" pitchFamily="49" charset="-122"/>
            </a:endParaRPr>
          </a:p>
          <a:p>
            <a:pPr indent="539750" algn="just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</a:rPr>
              <a:t>人工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</a:rPr>
              <a:t>构建的载体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</a:rPr>
              <a:t>，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</a:rPr>
              <a:t>不仅能携带外源基因进入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</a:rPr>
              <a:t>受体细胞，还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</a:rPr>
              <a:t>能使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</a:rPr>
              <a:t>外源基因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</a:rPr>
              <a:t>在受体细胞中复制甚至表达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</a:rPr>
              <a:t>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152400" y="692150"/>
            <a:ext cx="521176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kumimoji="1" lang="en-US" altLang="zh-CN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1.6 </a:t>
            </a:r>
            <a:r>
              <a:rPr kumimoji="1" lang="zh-CN" altLang="en-US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携带</a:t>
            </a:r>
            <a:r>
              <a:rPr kumimoji="1"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特殊的遗传标记</a:t>
            </a:r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609600" y="1454150"/>
            <a:ext cx="82296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野生型的质粒</a:t>
            </a:r>
            <a:r>
              <a:rPr lang="en-US" altLang="zh-CN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上往往携带一个或多个遗传标记基因，这</a:t>
            </a:r>
          </a:p>
        </p:txBody>
      </p:sp>
      <p:sp>
        <p:nvSpPr>
          <p:cNvPr id="66567" name="Rectangle 7"/>
          <p:cNvSpPr>
            <a:spLocks noChangeArrowheads="1"/>
          </p:cNvSpPr>
          <p:nvPr/>
        </p:nvSpPr>
        <p:spPr bwMode="auto">
          <a:xfrm>
            <a:off x="609600" y="2216150"/>
            <a:ext cx="85344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使得寄主生物产生正常生长非必需的附加性状，包括：</a:t>
            </a:r>
          </a:p>
        </p:txBody>
      </p:sp>
      <p:sp>
        <p:nvSpPr>
          <p:cNvPr id="66568" name="Rectangle 8"/>
          <p:cNvSpPr>
            <a:spLocks noChangeArrowheads="1"/>
          </p:cNvSpPr>
          <p:nvPr/>
        </p:nvSpPr>
        <p:spPr bwMode="auto">
          <a:xfrm>
            <a:off x="1219200" y="2978150"/>
            <a:ext cx="76200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物质抗性    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抗生素、重金属离子、毒性阴离子、有机物</a:t>
            </a:r>
          </a:p>
        </p:txBody>
      </p:sp>
      <p:sp>
        <p:nvSpPr>
          <p:cNvPr id="66569" name="Rectangle 9"/>
          <p:cNvSpPr>
            <a:spLocks noChangeArrowheads="1"/>
          </p:cNvSpPr>
          <p:nvPr/>
        </p:nvSpPr>
        <p:spPr bwMode="auto">
          <a:xfrm>
            <a:off x="1219200" y="3740150"/>
            <a:ext cx="76200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物质合成    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抗生素、细菌毒素、有机碱</a:t>
            </a:r>
          </a:p>
        </p:txBody>
      </p:sp>
      <p:sp>
        <p:nvSpPr>
          <p:cNvPr id="66570" name="Rectangle 10"/>
          <p:cNvSpPr>
            <a:spLocks noChangeArrowheads="1"/>
          </p:cNvSpPr>
          <p:nvPr/>
        </p:nvSpPr>
        <p:spPr bwMode="auto">
          <a:xfrm>
            <a:off x="609600" y="4502150"/>
            <a:ext cx="85344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这些标记基因对</a:t>
            </a:r>
            <a:r>
              <a:rPr lang="en-US" altLang="zh-CN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重组分子的筛选具有重要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意义！</a:t>
            </a:r>
            <a:endParaRPr lang="zh-CN" altLang="en-US" dirty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6571" name="Oval 11"/>
          <p:cNvSpPr>
            <a:spLocks noChangeArrowheads="1"/>
          </p:cNvSpPr>
          <p:nvPr/>
        </p:nvSpPr>
        <p:spPr bwMode="auto">
          <a:xfrm>
            <a:off x="762000" y="3161780"/>
            <a:ext cx="304800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6572" name="Oval 12"/>
          <p:cNvSpPr>
            <a:spLocks noChangeArrowheads="1"/>
          </p:cNvSpPr>
          <p:nvPr/>
        </p:nvSpPr>
        <p:spPr bwMode="auto">
          <a:xfrm>
            <a:off x="762000" y="3923780"/>
            <a:ext cx="304800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59960" y="2609165"/>
            <a:ext cx="240982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1" lang="zh-CN" altLang="en-US" dirty="0" smtClean="0">
                <a:ea typeface="黑体" pitchFamily="49" charset="-122"/>
                <a:cs typeface="Times New Roman" pitchFamily="18" charset="0"/>
              </a:rPr>
              <a:t>按用途可分为</a:t>
            </a:r>
            <a:endParaRPr kumimoji="1" lang="zh-CN" altLang="en-US" dirty="0"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590" name="Rectangle 6"/>
          <p:cNvSpPr>
            <a:spLocks noChangeArrowheads="1"/>
          </p:cNvSpPr>
          <p:nvPr/>
        </p:nvSpPr>
        <p:spPr bwMode="auto">
          <a:xfrm>
            <a:off x="2877308" y="1581925"/>
            <a:ext cx="203132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选择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标记基因</a:t>
            </a:r>
            <a:endParaRPr kumimoji="1" lang="zh-CN" altLang="en-US" dirty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591" name="Rectangle 7"/>
          <p:cNvSpPr>
            <a:spLocks noChangeArrowheads="1"/>
          </p:cNvSpPr>
          <p:nvPr/>
        </p:nvSpPr>
        <p:spPr bwMode="auto">
          <a:xfrm>
            <a:off x="2895810" y="3676130"/>
            <a:ext cx="203132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1" lang="zh-CN" altLang="en-US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筛选标记基因</a:t>
            </a:r>
          </a:p>
        </p:txBody>
      </p:sp>
      <p:sp>
        <p:nvSpPr>
          <p:cNvPr id="67592" name="AutoShape 8"/>
          <p:cNvSpPr>
            <a:spLocks/>
          </p:cNvSpPr>
          <p:nvPr/>
        </p:nvSpPr>
        <p:spPr bwMode="auto">
          <a:xfrm>
            <a:off x="2312523" y="1921805"/>
            <a:ext cx="475647" cy="2035596"/>
          </a:xfrm>
          <a:prstGeom prst="leftBrace">
            <a:avLst>
              <a:gd name="adj1" fmla="val 41614"/>
              <a:gd name="adj2" fmla="val 50000"/>
            </a:avLst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50000"/>
              </a:lnSpc>
            </a:pPr>
            <a:endParaRPr lang="zh-CN" altLang="en-US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593" name="Rectangle 9"/>
          <p:cNvSpPr>
            <a:spLocks noChangeArrowheads="1"/>
          </p:cNvSpPr>
          <p:nvPr/>
        </p:nvSpPr>
        <p:spPr bwMode="auto">
          <a:xfrm>
            <a:off x="5030870" y="1591240"/>
            <a:ext cx="3708400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用于</a:t>
            </a:r>
            <a:r>
              <a:rPr kumimoji="1"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鉴别载体的</a:t>
            </a:r>
            <a:r>
              <a:rPr kumimoji="1"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存在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，将成功转化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了</a:t>
            </a:r>
            <a:r>
              <a:rPr kumimoji="1" lang="zh-CN" altLang="en-US" u="sng" dirty="0" smtClean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重组</a:t>
            </a:r>
            <a:r>
              <a:rPr kumimoji="1" lang="en-US" altLang="zh-CN" u="sng" dirty="0" smtClean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/</a:t>
            </a:r>
            <a:r>
              <a:rPr kumimoji="1" lang="zh-CN" altLang="en-US" u="sng" dirty="0" smtClean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非重组质粒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的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宿主挑选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出来</a:t>
            </a:r>
            <a:endParaRPr kumimoji="1" lang="zh-CN" altLang="en-US" dirty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594" name="Rectangle 10"/>
          <p:cNvSpPr>
            <a:spLocks noChangeArrowheads="1"/>
          </p:cNvSpPr>
          <p:nvPr/>
        </p:nvSpPr>
        <p:spPr bwMode="auto">
          <a:xfrm>
            <a:off x="5049372" y="3671860"/>
            <a:ext cx="3869776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用于鉴别重组子的存在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，将成功转化了</a:t>
            </a:r>
            <a:r>
              <a:rPr kumimoji="1" lang="zh-CN" altLang="en-US" u="sng" dirty="0" smtClean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重组质粒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的宿主挑选出来 </a:t>
            </a:r>
            <a:endParaRPr kumimoji="1" lang="zh-CN" altLang="en-US" dirty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323850" y="669067"/>
            <a:ext cx="3147015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1" hangingPunct="1"/>
            <a:r>
              <a:rPr kumimoji="1" lang="en-US" altLang="zh-CN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1.6.1 </a:t>
            </a:r>
            <a:r>
              <a:rPr kumimoji="1"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选择</a:t>
            </a:r>
            <a:r>
              <a:rPr kumimoji="1" lang="zh-CN" altLang="en-US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标记基因</a:t>
            </a:r>
            <a:endParaRPr kumimoji="1" lang="zh-CN" altLang="en-US" sz="2800" dirty="0">
              <a:solidFill>
                <a:schemeClr val="accent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684213" y="1536308"/>
            <a:ext cx="824388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氨苄青霉素抗性基因（</a:t>
            </a:r>
            <a:r>
              <a:rPr kumimoji="1" lang="en-US" altLang="zh-CN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Ampicillin resistance gene, </a:t>
            </a:r>
            <a:r>
              <a:rPr kumimoji="1" lang="en-US" altLang="zh-CN" i="1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amp</a:t>
            </a:r>
            <a:r>
              <a:rPr kumimoji="1" lang="en-US" altLang="zh-CN" baseline="3000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r</a:t>
            </a:r>
            <a:r>
              <a:rPr kumimoji="1" lang="zh-CN" altLang="en-US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）</a:t>
            </a:r>
          </a:p>
        </p:txBody>
      </p:sp>
      <p:sp>
        <p:nvSpPr>
          <p:cNvPr id="68614" name="Rectangle 6"/>
          <p:cNvSpPr>
            <a:spLocks noChangeArrowheads="1"/>
          </p:cNvSpPr>
          <p:nvPr/>
        </p:nvSpPr>
        <p:spPr bwMode="auto">
          <a:xfrm>
            <a:off x="684213" y="2184008"/>
            <a:ext cx="806608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 eaLnBrk="1" hangingPunct="1"/>
            <a:r>
              <a:rPr lang="zh-CN" altLang="en-US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四环素抗性基因（</a:t>
            </a:r>
            <a:r>
              <a:rPr lang="en-US" altLang="zh-CN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Tetracycline resistance gene, </a:t>
            </a:r>
            <a:r>
              <a:rPr lang="en-US" altLang="zh-CN" i="1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tet</a:t>
            </a:r>
            <a:r>
              <a:rPr lang="en-US" altLang="zh-CN" baseline="3000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r</a:t>
            </a:r>
            <a:r>
              <a:rPr lang="zh-CN" altLang="en-US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） </a:t>
            </a:r>
          </a:p>
        </p:txBody>
      </p:sp>
      <p:sp>
        <p:nvSpPr>
          <p:cNvPr id="68615" name="Rectangle 7"/>
          <p:cNvSpPr>
            <a:spLocks noChangeArrowheads="1"/>
          </p:cNvSpPr>
          <p:nvPr/>
        </p:nvSpPr>
        <p:spPr bwMode="auto">
          <a:xfrm>
            <a:off x="684213" y="2829476"/>
            <a:ext cx="85328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氯霉素抗性基因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dirty="0" err="1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Chloramphenicol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resistance gene,  </a:t>
            </a:r>
            <a:r>
              <a:rPr lang="en-US" altLang="zh-CN" i="1" dirty="0" err="1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Cm</a:t>
            </a:r>
            <a:r>
              <a:rPr lang="en-US" altLang="zh-CN" baseline="30000" dirty="0" err="1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r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,</a:t>
            </a:r>
            <a:r>
              <a:rPr lang="en-US" altLang="zh-CN" i="1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cat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） </a:t>
            </a:r>
          </a:p>
        </p:txBody>
      </p:sp>
      <p:sp>
        <p:nvSpPr>
          <p:cNvPr id="68619" name="Rectangle 11"/>
          <p:cNvSpPr>
            <a:spLocks noChangeArrowheads="1"/>
          </p:cNvSpPr>
          <p:nvPr/>
        </p:nvSpPr>
        <p:spPr bwMode="auto">
          <a:xfrm>
            <a:off x="642938" y="3290406"/>
            <a:ext cx="6931513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卡那霉素和新霉素抗性基因</a:t>
            </a:r>
          </a:p>
          <a:p>
            <a:pPr algn="l"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dirty="0" err="1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Kanamycin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/Neomycin 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resistance gene, </a:t>
            </a:r>
            <a:r>
              <a:rPr lang="en-US" altLang="zh-CN" i="1" dirty="0" err="1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kan</a:t>
            </a:r>
            <a:r>
              <a:rPr lang="en-US" altLang="zh-CN" baseline="30000" dirty="0" err="1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r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,</a:t>
            </a:r>
            <a:r>
              <a:rPr lang="en-US" altLang="zh-CN" i="1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i="1" dirty="0" err="1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neo</a:t>
            </a:r>
            <a:r>
              <a:rPr lang="en-US" altLang="zh-CN" baseline="30000" dirty="0" err="1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r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） </a:t>
            </a:r>
          </a:p>
        </p:txBody>
      </p:sp>
      <p:sp>
        <p:nvSpPr>
          <p:cNvPr id="68620" name="Rectangle 12"/>
          <p:cNvSpPr>
            <a:spLocks noChangeArrowheads="1"/>
          </p:cNvSpPr>
          <p:nvPr/>
        </p:nvSpPr>
        <p:spPr bwMode="auto">
          <a:xfrm>
            <a:off x="684213" y="4559331"/>
            <a:ext cx="341632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琥珀突变抑制基因</a:t>
            </a:r>
            <a:r>
              <a:rPr lang="zh-CN" altLang="en-US" i="1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i="1" dirty="0" err="1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supF</a:t>
            </a:r>
            <a:endParaRPr lang="en-US" altLang="zh-CN" i="1" dirty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8621" name="Rectangle 13"/>
          <p:cNvSpPr>
            <a:spLocks noChangeArrowheads="1"/>
          </p:cNvSpPr>
          <p:nvPr/>
        </p:nvSpPr>
        <p:spPr bwMode="auto">
          <a:xfrm>
            <a:off x="684213" y="5145146"/>
            <a:ext cx="281679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蔗糖致死基因 </a:t>
            </a:r>
            <a:r>
              <a:rPr lang="en-US" altLang="zh-CN" i="1" dirty="0" err="1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sacB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endParaRPr lang="en-US" altLang="zh-CN" dirty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434710" y="533683"/>
            <a:ext cx="8064500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u="sng" dirty="0">
                <a:ea typeface="黑体" pitchFamily="49" charset="-122"/>
                <a:cs typeface="Times New Roman" pitchFamily="18" charset="0"/>
              </a:rPr>
              <a:t>①  </a:t>
            </a:r>
            <a:r>
              <a:rPr kumimoji="1" lang="zh-CN" altLang="en-US" u="sng" dirty="0">
                <a:ea typeface="黑体" pitchFamily="49" charset="-122"/>
                <a:cs typeface="Times New Roman" pitchFamily="18" charset="0"/>
              </a:rPr>
              <a:t>氨苄青霉素抗性基因</a:t>
            </a:r>
          </a:p>
          <a:p>
            <a:pPr algn="l"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ea typeface="黑体" pitchFamily="49" charset="-122"/>
                <a:cs typeface="Times New Roman" pitchFamily="18" charset="0"/>
              </a:rPr>
              <a:t>（</a:t>
            </a:r>
            <a:r>
              <a:rPr kumimoji="1" lang="en-US" altLang="zh-CN" dirty="0" err="1">
                <a:ea typeface="黑体" pitchFamily="49" charset="-122"/>
                <a:cs typeface="Times New Roman" pitchFamily="18" charset="0"/>
              </a:rPr>
              <a:t>Ampicillin</a:t>
            </a:r>
            <a:r>
              <a:rPr kumimoji="1" lang="en-US" altLang="zh-CN" dirty="0">
                <a:ea typeface="黑体" pitchFamily="49" charset="-122"/>
                <a:cs typeface="Times New Roman" pitchFamily="18" charset="0"/>
              </a:rPr>
              <a:t> resistance gene, </a:t>
            </a:r>
            <a:r>
              <a:rPr kumimoji="1" lang="en-US" altLang="zh-CN" i="1" dirty="0" err="1">
                <a:ea typeface="黑体" pitchFamily="49" charset="-122"/>
                <a:cs typeface="Times New Roman" pitchFamily="18" charset="0"/>
              </a:rPr>
              <a:t>amp</a:t>
            </a:r>
            <a:r>
              <a:rPr kumimoji="1" lang="en-US" altLang="zh-CN" baseline="30000" dirty="0" err="1">
                <a:ea typeface="黑体" pitchFamily="49" charset="-122"/>
                <a:cs typeface="Times New Roman" pitchFamily="18" charset="0"/>
              </a:rPr>
              <a:t>r</a:t>
            </a:r>
            <a:r>
              <a:rPr kumimoji="1" lang="zh-CN" altLang="en-US" dirty="0">
                <a:ea typeface="黑体" pitchFamily="49" charset="-122"/>
                <a:cs typeface="Times New Roman" pitchFamily="18" charset="0"/>
              </a:rPr>
              <a:t>）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104931" y="1758248"/>
            <a:ext cx="4646950" cy="45243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indent="360000"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氨苄青霉素抗性基因是基因操作中使用最广泛的选择标记，绝大多数在大肠杆菌中克隆的质粒载体带有该基因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。氨苄青霉素可与细菌转肽酶结合并抑制其活性，从而阻碍细胞壁的合成。</a:t>
            </a:r>
            <a:r>
              <a:rPr kumimoji="1" lang="en-US" altLang="zh-CN" i="1" dirty="0" err="1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amp</a:t>
            </a:r>
            <a:r>
              <a:rPr kumimoji="1" lang="en-US" altLang="zh-CN" i="1" baseline="30000" dirty="0" err="1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r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基因编码</a:t>
            </a:r>
            <a:r>
              <a:rPr kumimoji="1" lang="el-GR" altLang="zh-CN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β</a:t>
            </a:r>
            <a:r>
              <a:rPr kumimoji="1" lang="en-US" altLang="zh-CN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-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内酰胺酶，可特异性切割氨苄青霉素，使其失活。</a:t>
            </a:r>
            <a:endParaRPr kumimoji="1" lang="zh-CN" altLang="en-US" dirty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7066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7860" y="1946613"/>
            <a:ext cx="4131248" cy="3721737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104931" y="1917098"/>
            <a:ext cx="5561350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indent="360000" algn="just" eaLnBrk="1" hangingPunct="1">
              <a:lnSpc>
                <a:spcPct val="150000"/>
              </a:lnSpc>
            </a:pP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四环素可与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核糖体</a:t>
            </a:r>
            <a:r>
              <a:rPr kumimoji="1" lang="en-US" altLang="zh-CN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30S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亚基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的一种蛋白质结合，从而抑制核糖体的转位。四环素抗性基因编码一个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由</a:t>
            </a:r>
            <a:r>
              <a:rPr kumimoji="1" lang="en-US" altLang="zh-CN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399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个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氨基酸组成的膜结合蛋白，可阻止四环素进入细胞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。如</a:t>
            </a:r>
            <a:r>
              <a:rPr kumimoji="1" lang="en-US" altLang="zh-CN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pBR322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质粒，除了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带有氨苄青霉素抗性基因外，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还有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四环素抗性基因。 </a:t>
            </a: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443770" y="655987"/>
            <a:ext cx="4864793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en-US" altLang="zh-CN" u="sng" dirty="0" smtClean="0">
                <a:ea typeface="黑体" pitchFamily="49" charset="-122"/>
                <a:cs typeface="Times New Roman" pitchFamily="18" charset="0"/>
              </a:rPr>
              <a:t>②  </a:t>
            </a:r>
            <a:r>
              <a:rPr lang="zh-CN" altLang="en-US" u="sng" dirty="0" smtClean="0">
                <a:ea typeface="黑体" pitchFamily="49" charset="-122"/>
                <a:cs typeface="Times New Roman" pitchFamily="18" charset="0"/>
              </a:rPr>
              <a:t>四环素</a:t>
            </a:r>
            <a:r>
              <a:rPr lang="zh-CN" altLang="en-US" u="sng" dirty="0">
                <a:ea typeface="黑体" pitchFamily="49" charset="-122"/>
                <a:cs typeface="Times New Roman" pitchFamily="18" charset="0"/>
              </a:rPr>
              <a:t>抗性基因</a:t>
            </a:r>
          </a:p>
          <a:p>
            <a:pPr algn="l" eaLnBrk="1" hangingPunct="1">
              <a:lnSpc>
                <a:spcPct val="150000"/>
              </a:lnSpc>
            </a:pPr>
            <a:r>
              <a:rPr lang="zh-CN" altLang="en-US" dirty="0"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dirty="0">
                <a:ea typeface="黑体" pitchFamily="49" charset="-122"/>
                <a:cs typeface="Times New Roman" pitchFamily="18" charset="0"/>
              </a:rPr>
              <a:t>Tetracycline resistance gene, </a:t>
            </a:r>
            <a:r>
              <a:rPr lang="en-US" altLang="zh-CN" i="1" dirty="0" err="1">
                <a:ea typeface="黑体" pitchFamily="49" charset="-122"/>
                <a:cs typeface="Times New Roman" pitchFamily="18" charset="0"/>
              </a:rPr>
              <a:t>tet</a:t>
            </a:r>
            <a:r>
              <a:rPr lang="en-US" altLang="zh-CN" baseline="30000" dirty="0" err="1">
                <a:ea typeface="黑体" pitchFamily="49" charset="-122"/>
                <a:cs typeface="Times New Roman" pitchFamily="18" charset="0"/>
              </a:rPr>
              <a:t>r</a:t>
            </a:r>
            <a:r>
              <a:rPr lang="zh-CN" altLang="en-US" dirty="0">
                <a:ea typeface="黑体" pitchFamily="49" charset="-122"/>
                <a:cs typeface="Times New Roman" pitchFamily="18" charset="0"/>
              </a:rPr>
              <a:t>） </a:t>
            </a:r>
          </a:p>
        </p:txBody>
      </p:sp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06023" y="2125973"/>
            <a:ext cx="3351212" cy="3384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374750" y="451564"/>
            <a:ext cx="6205353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en-US" altLang="zh-CN" u="sng" dirty="0" smtClean="0">
                <a:ea typeface="黑体" pitchFamily="49" charset="-122"/>
                <a:cs typeface="Times New Roman" pitchFamily="18" charset="0"/>
              </a:rPr>
              <a:t>③</a:t>
            </a:r>
            <a:r>
              <a:rPr lang="zh-CN" altLang="en-US" u="sng" dirty="0"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u="sng" dirty="0" smtClean="0">
                <a:ea typeface="黑体" pitchFamily="49" charset="-122"/>
                <a:cs typeface="Times New Roman" pitchFamily="18" charset="0"/>
              </a:rPr>
              <a:t> 氯霉素</a:t>
            </a:r>
            <a:r>
              <a:rPr lang="zh-CN" altLang="en-US" u="sng" dirty="0">
                <a:ea typeface="黑体" pitchFamily="49" charset="-122"/>
                <a:cs typeface="Times New Roman" pitchFamily="18" charset="0"/>
              </a:rPr>
              <a:t>抗性基因</a:t>
            </a:r>
          </a:p>
          <a:p>
            <a:pPr algn="l" eaLnBrk="1" hangingPunct="1">
              <a:lnSpc>
                <a:spcPct val="150000"/>
              </a:lnSpc>
            </a:pPr>
            <a:r>
              <a:rPr lang="zh-CN" altLang="en-US" dirty="0" smtClean="0"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dirty="0" err="1" smtClean="0">
                <a:ea typeface="黑体" pitchFamily="49" charset="-122"/>
                <a:cs typeface="Times New Roman" pitchFamily="18" charset="0"/>
              </a:rPr>
              <a:t>Chloramphenicol</a:t>
            </a:r>
            <a:r>
              <a:rPr lang="en-US" altLang="zh-CN" dirty="0" smtClean="0"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dirty="0">
                <a:ea typeface="黑体" pitchFamily="49" charset="-122"/>
                <a:cs typeface="Times New Roman" pitchFamily="18" charset="0"/>
              </a:rPr>
              <a:t>resistance gene,  </a:t>
            </a:r>
            <a:r>
              <a:rPr lang="en-US" altLang="zh-CN" i="1" dirty="0" err="1" smtClean="0">
                <a:ea typeface="黑体" pitchFamily="49" charset="-122"/>
                <a:cs typeface="Times New Roman" pitchFamily="18" charset="0"/>
              </a:rPr>
              <a:t>cm</a:t>
            </a:r>
            <a:r>
              <a:rPr lang="en-US" altLang="zh-CN" baseline="30000" dirty="0" err="1" smtClean="0">
                <a:ea typeface="黑体" pitchFamily="49" charset="-122"/>
                <a:cs typeface="Times New Roman" pitchFamily="18" charset="0"/>
              </a:rPr>
              <a:t>r</a:t>
            </a:r>
            <a:r>
              <a:rPr lang="en-US" altLang="zh-CN" dirty="0">
                <a:ea typeface="黑体" pitchFamily="49" charset="-122"/>
                <a:cs typeface="Times New Roman" pitchFamily="18" charset="0"/>
              </a:rPr>
              <a:t>,</a:t>
            </a:r>
            <a:r>
              <a:rPr lang="en-US" altLang="zh-CN" i="1" dirty="0">
                <a:ea typeface="黑体" pitchFamily="49" charset="-122"/>
                <a:cs typeface="Times New Roman" pitchFamily="18" charset="0"/>
              </a:rPr>
              <a:t> cat</a:t>
            </a:r>
            <a:r>
              <a:rPr lang="zh-CN" altLang="en-US" dirty="0">
                <a:ea typeface="黑体" pitchFamily="49" charset="-122"/>
                <a:cs typeface="Times New Roman" pitchFamily="18" charset="0"/>
              </a:rPr>
              <a:t>） </a:t>
            </a:r>
          </a:p>
        </p:txBody>
      </p:sp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0" y="1688133"/>
            <a:ext cx="4796852" cy="3970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indent="360000" algn="just" eaLnBrk="1" hangingPunct="1"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氯霉素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可与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核糖体</a:t>
            </a:r>
            <a:r>
              <a:rPr kumimoji="1" lang="en-US" altLang="zh-CN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50S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亚基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结合并抑制蛋白质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合成。</a:t>
            </a:r>
            <a:endParaRPr kumimoji="1" lang="zh-CN" altLang="en-US" dirty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  <a:p>
            <a:pPr indent="360000" algn="just" eaLnBrk="1" hangingPunct="1">
              <a:lnSpc>
                <a:spcPct val="150000"/>
              </a:lnSpc>
            </a:pPr>
            <a:r>
              <a:rPr kumimoji="1" lang="en-US" altLang="zh-CN" i="1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cat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基因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编码氯霉素乙酰转移酶，一个四聚体细胞质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蛋白。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在乙酰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辅酶</a:t>
            </a:r>
            <a:r>
              <a:rPr kumimoji="1" lang="en-US" altLang="zh-CN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A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存在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的条件下，该蛋白催化氯霉素形成氯霉素羟乙酰氧基衍生物，使之不能与核糖体结合。 </a:t>
            </a:r>
          </a:p>
        </p:txBody>
      </p:sp>
      <p:pic>
        <p:nvPicPr>
          <p:cNvPr id="7475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2403" y="1911058"/>
            <a:ext cx="4211637" cy="408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293870" y="565062"/>
            <a:ext cx="6931513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en-US" altLang="zh-CN" u="sng" dirty="0">
                <a:ea typeface="黑体" pitchFamily="49" charset="-122"/>
                <a:cs typeface="Times New Roman" pitchFamily="18" charset="0"/>
              </a:rPr>
              <a:t>④  </a:t>
            </a:r>
            <a:r>
              <a:rPr lang="zh-CN" altLang="en-US" u="sng" dirty="0">
                <a:ea typeface="黑体" pitchFamily="49" charset="-122"/>
                <a:cs typeface="Times New Roman" pitchFamily="18" charset="0"/>
              </a:rPr>
              <a:t>卡那霉素和新霉素抗性基因</a:t>
            </a:r>
          </a:p>
          <a:p>
            <a:pPr algn="l" eaLnBrk="1" hangingPunct="1">
              <a:lnSpc>
                <a:spcPct val="150000"/>
              </a:lnSpc>
            </a:pPr>
            <a:r>
              <a:rPr lang="zh-CN" altLang="en-US" dirty="0" smtClean="0"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dirty="0" err="1" smtClean="0">
                <a:ea typeface="黑体" pitchFamily="49" charset="-122"/>
                <a:cs typeface="Times New Roman" pitchFamily="18" charset="0"/>
              </a:rPr>
              <a:t>Kanamycin</a:t>
            </a:r>
            <a:r>
              <a:rPr lang="en-US" altLang="zh-CN" dirty="0" smtClean="0">
                <a:ea typeface="黑体" pitchFamily="49" charset="-122"/>
                <a:cs typeface="Times New Roman" pitchFamily="18" charset="0"/>
              </a:rPr>
              <a:t>/Neomycin </a:t>
            </a:r>
            <a:r>
              <a:rPr lang="en-US" altLang="zh-CN" dirty="0">
                <a:ea typeface="黑体" pitchFamily="49" charset="-122"/>
                <a:cs typeface="Times New Roman" pitchFamily="18" charset="0"/>
              </a:rPr>
              <a:t>resistance gene, </a:t>
            </a:r>
            <a:r>
              <a:rPr lang="en-US" altLang="zh-CN" i="1" dirty="0" err="1">
                <a:ea typeface="黑体" pitchFamily="49" charset="-122"/>
                <a:cs typeface="Times New Roman" pitchFamily="18" charset="0"/>
              </a:rPr>
              <a:t>kan</a:t>
            </a:r>
            <a:r>
              <a:rPr lang="en-US" altLang="zh-CN" baseline="30000" dirty="0" err="1">
                <a:ea typeface="黑体" pitchFamily="49" charset="-122"/>
                <a:cs typeface="Times New Roman" pitchFamily="18" charset="0"/>
              </a:rPr>
              <a:t>r</a:t>
            </a:r>
            <a:r>
              <a:rPr lang="en-US" altLang="zh-CN" dirty="0">
                <a:ea typeface="黑体" pitchFamily="49" charset="-122"/>
                <a:cs typeface="Times New Roman" pitchFamily="18" charset="0"/>
              </a:rPr>
              <a:t>,</a:t>
            </a:r>
            <a:r>
              <a:rPr lang="en-US" altLang="zh-CN" i="1" dirty="0"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i="1" dirty="0" err="1">
                <a:ea typeface="黑体" pitchFamily="49" charset="-122"/>
                <a:cs typeface="Times New Roman" pitchFamily="18" charset="0"/>
              </a:rPr>
              <a:t>neo</a:t>
            </a:r>
            <a:r>
              <a:rPr lang="en-US" altLang="zh-CN" baseline="30000" dirty="0" err="1">
                <a:ea typeface="黑体" pitchFamily="49" charset="-122"/>
                <a:cs typeface="Times New Roman" pitchFamily="18" charset="0"/>
              </a:rPr>
              <a:t>r</a:t>
            </a:r>
            <a:r>
              <a:rPr lang="zh-CN" altLang="en-US" dirty="0">
                <a:ea typeface="黑体" pitchFamily="49" charset="-122"/>
                <a:cs typeface="Times New Roman" pitchFamily="18" charset="0"/>
              </a:rPr>
              <a:t>） </a:t>
            </a:r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295795" y="1916113"/>
            <a:ext cx="8569325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indent="360000" algn="just" eaLnBrk="1" hangingPunct="1">
              <a:lnSpc>
                <a:spcPct val="150000"/>
              </a:lnSpc>
            </a:pP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卡那霉素和新霉素是一种脱氧链霉胺氮基糖苷，都可与核糖体结合并抑制蛋白质合成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。卡那霉素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和新霉素抗性基因实际就是一种编码氨基糖苷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磷酸转移酶的基因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。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氨基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糖苷磷酸转移酶可使这两种抗生素磷酸化，从而干扰了它们向细胞内的主动转移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。细胞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中合成的这种酶可以分泌至外周质腔，保护宿主不受这些抗生素的影响。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52" name="Picture 8"/>
          <p:cNvPicPr>
            <a:picLocks noChangeAspect="1" noChangeArrowheads="1"/>
          </p:cNvPicPr>
          <p:nvPr/>
        </p:nvPicPr>
        <p:blipFill>
          <a:blip r:embed="rId2" cstate="print">
            <a:lum bright="-18000" contrast="30000"/>
          </a:blip>
          <a:srcRect/>
          <a:stretch>
            <a:fillRect/>
          </a:stretch>
        </p:blipFill>
        <p:spPr bwMode="auto">
          <a:xfrm>
            <a:off x="59960" y="464773"/>
            <a:ext cx="3924300" cy="3602037"/>
          </a:xfrm>
          <a:prstGeom prst="rect">
            <a:avLst/>
          </a:prstGeom>
          <a:noFill/>
        </p:spPr>
      </p:pic>
      <p:pic>
        <p:nvPicPr>
          <p:cNvPr id="82953" name="Picture 9"/>
          <p:cNvPicPr>
            <a:picLocks noChangeAspect="1" noChangeArrowheads="1"/>
          </p:cNvPicPr>
          <p:nvPr/>
        </p:nvPicPr>
        <p:blipFill>
          <a:blip r:embed="rId3" cstate="print">
            <a:lum bright="-24000" contrast="36000"/>
          </a:blip>
          <a:srcRect/>
          <a:stretch>
            <a:fillRect/>
          </a:stretch>
        </p:blipFill>
        <p:spPr bwMode="auto">
          <a:xfrm>
            <a:off x="4029230" y="468285"/>
            <a:ext cx="5040313" cy="4800600"/>
          </a:xfrm>
          <a:prstGeom prst="rect">
            <a:avLst/>
          </a:prstGeom>
          <a:noFill/>
        </p:spPr>
      </p:pic>
      <p:sp>
        <p:nvSpPr>
          <p:cNvPr id="82954" name="Text Box 10"/>
          <p:cNvSpPr txBox="1">
            <a:spLocks noChangeArrowheads="1"/>
          </p:cNvSpPr>
          <p:nvPr/>
        </p:nvSpPr>
        <p:spPr bwMode="auto">
          <a:xfrm>
            <a:off x="659560" y="5350145"/>
            <a:ext cx="7794885" cy="46166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dirty="0" err="1" smtClean="0">
                <a:solidFill>
                  <a:schemeClr val="tx1"/>
                </a:solidFill>
              </a:rPr>
              <a:t>Kanamycin</a:t>
            </a:r>
            <a:r>
              <a:rPr lang="en-US" altLang="zh-CN" dirty="0" smtClean="0">
                <a:solidFill>
                  <a:schemeClr val="tx1"/>
                </a:solidFill>
              </a:rPr>
              <a:t>/Neomycin </a:t>
            </a:r>
            <a:r>
              <a:rPr lang="en-US" altLang="zh-CN" dirty="0">
                <a:solidFill>
                  <a:schemeClr val="tx1"/>
                </a:solidFill>
              </a:rPr>
              <a:t>resistance gene, </a:t>
            </a:r>
            <a:r>
              <a:rPr lang="en-US" altLang="zh-CN" i="1" dirty="0" err="1">
                <a:solidFill>
                  <a:schemeClr val="tx1"/>
                </a:solidFill>
              </a:rPr>
              <a:t>kan</a:t>
            </a:r>
            <a:r>
              <a:rPr lang="en-US" altLang="zh-CN" baseline="30000" dirty="0" err="1">
                <a:solidFill>
                  <a:schemeClr val="tx1"/>
                </a:solidFill>
              </a:rPr>
              <a:t>r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i="1" dirty="0">
                <a:solidFill>
                  <a:schemeClr val="tx1"/>
                </a:solidFill>
              </a:rPr>
              <a:t> </a:t>
            </a:r>
            <a:r>
              <a:rPr lang="en-US" altLang="zh-CN" i="1" dirty="0" err="1">
                <a:solidFill>
                  <a:schemeClr val="tx1"/>
                </a:solidFill>
              </a:rPr>
              <a:t>neo</a:t>
            </a:r>
            <a:r>
              <a:rPr lang="en-US" altLang="zh-CN" baseline="30000" dirty="0" err="1">
                <a:solidFill>
                  <a:schemeClr val="tx1"/>
                </a:solidFill>
              </a:rPr>
              <a:t>r</a:t>
            </a:r>
            <a:endParaRPr lang="en-US" altLang="zh-CN" baseline="30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323850" y="1412875"/>
            <a:ext cx="8580307" cy="3046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indent="530225"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在基因的编码区中，若某个密码子发生突变后变成终止密码子，则称这样的突变为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赭石突变（突变为 </a:t>
            </a:r>
            <a:r>
              <a:rPr kumimoji="1"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UAA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），或琥珀突变（突变为 </a:t>
            </a:r>
            <a:r>
              <a:rPr kumimoji="1"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UAG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），或乳白突变（突变为 </a:t>
            </a:r>
            <a:r>
              <a:rPr kumimoji="1"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UGA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）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。</a:t>
            </a:r>
          </a:p>
          <a:p>
            <a:pPr indent="530225"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kumimoji="1" lang="en-US" altLang="zh-CN" i="1" dirty="0" err="1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supF</a:t>
            </a:r>
            <a:r>
              <a:rPr kumimoji="1" lang="en-US" altLang="zh-CN" i="1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基因编码细菌的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抑制性</a:t>
            </a:r>
            <a:r>
              <a:rPr kumimoji="1" lang="en-US" altLang="zh-CN" dirty="0" err="1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tRNA</a:t>
            </a:r>
            <a:r>
              <a:rPr kumimoji="1" lang="en-US" altLang="zh-CN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，可在 </a:t>
            </a:r>
            <a:r>
              <a:rPr kumimoji="1"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UAG 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密码子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上编译酪氨酸。</a:t>
            </a:r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305348" y="775396"/>
            <a:ext cx="662463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 eaLnBrk="1" hangingPunct="1"/>
            <a:r>
              <a:rPr lang="en-US" altLang="zh-CN" u="sng" dirty="0">
                <a:ea typeface="黑体" pitchFamily="49" charset="-122"/>
                <a:cs typeface="Times New Roman" pitchFamily="18" charset="0"/>
              </a:rPr>
              <a:t>⑤  </a:t>
            </a:r>
            <a:r>
              <a:rPr lang="zh-CN" altLang="en-US" u="sng" dirty="0">
                <a:ea typeface="黑体" pitchFamily="49" charset="-122"/>
                <a:cs typeface="Times New Roman" pitchFamily="18" charset="0"/>
              </a:rPr>
              <a:t>琥珀突变抑制基因</a:t>
            </a:r>
            <a:r>
              <a:rPr lang="zh-CN" altLang="en-US" i="1" u="sng" dirty="0"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i="1" u="sng" dirty="0" err="1">
                <a:ea typeface="黑体" pitchFamily="49" charset="-122"/>
                <a:cs typeface="Times New Roman" pitchFamily="18" charset="0"/>
              </a:rPr>
              <a:t>supF</a:t>
            </a:r>
            <a:endParaRPr lang="en-US" altLang="zh-CN" i="1" u="sng" dirty="0"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7831" name="Text Box 7"/>
          <p:cNvSpPr txBox="1">
            <a:spLocks noChangeArrowheads="1"/>
          </p:cNvSpPr>
          <p:nvPr/>
        </p:nvSpPr>
        <p:spPr bwMode="auto">
          <a:xfrm>
            <a:off x="323850" y="4508500"/>
            <a:ext cx="8580307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        </a:t>
            </a:r>
            <a:r>
              <a:rPr kumimoji="1"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如果</a:t>
            </a:r>
            <a:r>
              <a:rPr kumimoji="1"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在某一宿主中含具琥珀突变</a:t>
            </a:r>
            <a:r>
              <a:rPr kumimoji="1"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的 </a:t>
            </a:r>
            <a:r>
              <a:rPr kumimoji="1" lang="en-US" altLang="zh-CN" dirty="0" err="1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tet</a:t>
            </a:r>
            <a:r>
              <a:rPr kumimoji="1" lang="en-US" altLang="zh-CN" baseline="30000" dirty="0" err="1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r</a:t>
            </a:r>
            <a:r>
              <a:rPr kumimoji="1" lang="en-US" altLang="zh-CN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kumimoji="1"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基因</a:t>
            </a:r>
            <a:r>
              <a:rPr kumimoji="1"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和 </a:t>
            </a:r>
            <a:r>
              <a:rPr kumimoji="1" lang="en-US" altLang="zh-CN" dirty="0" err="1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amp</a:t>
            </a:r>
            <a:r>
              <a:rPr kumimoji="1" lang="en-US" altLang="zh-CN" baseline="30000" dirty="0" err="1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r</a:t>
            </a:r>
            <a:r>
              <a:rPr kumimoji="1" lang="en-US" altLang="zh-CN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kumimoji="1"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基因，只有当宿主含有</a:t>
            </a:r>
            <a:r>
              <a:rPr kumimoji="1" lang="zh-CN" altLang="en-US" i="1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kumimoji="1" lang="en-US" altLang="zh-CN" i="1" dirty="0" err="1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supF</a:t>
            </a:r>
            <a:r>
              <a:rPr kumimoji="1" lang="en-US" altLang="zh-CN" i="1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kumimoji="1"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基因时才会对 </a:t>
            </a:r>
            <a:r>
              <a:rPr kumimoji="1" lang="en-US" altLang="zh-CN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Amp </a:t>
            </a:r>
            <a:r>
              <a:rPr kumimoji="1"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和 </a:t>
            </a:r>
            <a:r>
              <a:rPr kumimoji="1" lang="en-US" altLang="zh-CN" dirty="0" err="1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Tet</a:t>
            </a:r>
            <a:r>
              <a:rPr kumimoji="1" lang="en-US" altLang="zh-CN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kumimoji="1"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具有抗性。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265815" y="1521318"/>
            <a:ext cx="4248150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indent="360000" algn="just" eaLnBrk="1" hangingPunct="1">
              <a:lnSpc>
                <a:spcPct val="150000"/>
              </a:lnSpc>
            </a:pP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来自淀粉水解芽胞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杆菌，编码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果聚糖蔗糖酶。</a:t>
            </a:r>
          </a:p>
          <a:p>
            <a:pPr indent="360000" algn="just" eaLnBrk="1" hangingPunct="1">
              <a:lnSpc>
                <a:spcPct val="150000"/>
              </a:lnSpc>
            </a:pP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在含蔗糖的培养基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上</a:t>
            </a:r>
            <a:r>
              <a:rPr kumimoji="1" lang="en-US" altLang="zh-CN" i="1" dirty="0" err="1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sacB</a:t>
            </a:r>
            <a:r>
              <a:rPr kumimoji="1" lang="en-US" altLang="zh-CN" i="1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基因的表达对大肠杆菌来说是致死的，因此该基因可用于插入失活筛选重组子。</a:t>
            </a:r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591186" y="830573"/>
            <a:ext cx="320151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zh-CN" u="sng" dirty="0">
                <a:ea typeface="黑体" pitchFamily="49" charset="-122"/>
                <a:cs typeface="Times New Roman" pitchFamily="18" charset="0"/>
              </a:rPr>
              <a:t>⑥  </a:t>
            </a:r>
            <a:r>
              <a:rPr kumimoji="1" lang="zh-CN" altLang="en-US" u="sng" dirty="0">
                <a:ea typeface="黑体" pitchFamily="49" charset="-122"/>
                <a:cs typeface="Times New Roman" pitchFamily="18" charset="0"/>
              </a:rPr>
              <a:t>蔗糖致死基因 </a:t>
            </a:r>
            <a:r>
              <a:rPr kumimoji="1" lang="en-US" altLang="zh-CN" i="1" u="sng" dirty="0" err="1" smtClean="0">
                <a:ea typeface="黑体" pitchFamily="49" charset="-122"/>
                <a:cs typeface="Times New Roman" pitchFamily="18" charset="0"/>
              </a:rPr>
              <a:t>sacB</a:t>
            </a:r>
            <a:endParaRPr kumimoji="1" lang="en-US" altLang="zh-CN" i="1" u="sng" dirty="0"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7987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3478" y="1740128"/>
            <a:ext cx="4197457" cy="40760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60" name="Rectangle 4"/>
          <p:cNvSpPr>
            <a:spLocks noChangeArrowheads="1"/>
          </p:cNvSpPr>
          <p:nvPr/>
        </p:nvSpPr>
        <p:spPr bwMode="auto">
          <a:xfrm>
            <a:off x="2055768" y="524733"/>
            <a:ext cx="498475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3200" dirty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载体的功能及特征</a:t>
            </a:r>
          </a:p>
        </p:txBody>
      </p:sp>
      <p:sp>
        <p:nvSpPr>
          <p:cNvPr id="505861" name="Rectangle 5"/>
          <p:cNvSpPr>
            <a:spLocks noChangeArrowheads="1"/>
          </p:cNvSpPr>
          <p:nvPr/>
        </p:nvSpPr>
        <p:spPr bwMode="auto">
          <a:xfrm>
            <a:off x="728580" y="1461358"/>
            <a:ext cx="3563938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载体的功能</a:t>
            </a:r>
          </a:p>
        </p:txBody>
      </p:sp>
      <p:sp>
        <p:nvSpPr>
          <p:cNvPr id="505862" name="Rectangle 6"/>
          <p:cNvSpPr>
            <a:spLocks noChangeArrowheads="1"/>
          </p:cNvSpPr>
          <p:nvPr/>
        </p:nvSpPr>
        <p:spPr bwMode="auto">
          <a:xfrm>
            <a:off x="1907573" y="2578255"/>
            <a:ext cx="680085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9900"/>
                </a:solidFill>
                <a:latin typeface="黑体" pitchFamily="49" charset="-122"/>
                <a:ea typeface="黑体" pitchFamily="49" charset="-122"/>
              </a:rPr>
              <a:t>运送外源基因高效转入受体细胞</a:t>
            </a:r>
          </a:p>
        </p:txBody>
      </p:sp>
      <p:sp>
        <p:nvSpPr>
          <p:cNvPr id="505863" name="Rectangle 7"/>
          <p:cNvSpPr>
            <a:spLocks noChangeArrowheads="1"/>
          </p:cNvSpPr>
          <p:nvPr/>
        </p:nvSpPr>
        <p:spPr bwMode="auto">
          <a:xfrm>
            <a:off x="1907573" y="3477483"/>
            <a:ext cx="680085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9900"/>
                </a:solidFill>
                <a:latin typeface="黑体" pitchFamily="49" charset="-122"/>
                <a:ea typeface="黑体" pitchFamily="49" charset="-122"/>
              </a:rPr>
              <a:t>为外源基因提供复制能力或整合能力</a:t>
            </a:r>
          </a:p>
        </p:txBody>
      </p:sp>
      <p:sp>
        <p:nvSpPr>
          <p:cNvPr id="505864" name="Rectangle 8"/>
          <p:cNvSpPr>
            <a:spLocks noChangeArrowheads="1"/>
          </p:cNvSpPr>
          <p:nvPr/>
        </p:nvSpPr>
        <p:spPr bwMode="auto">
          <a:xfrm>
            <a:off x="1907573" y="4420120"/>
            <a:ext cx="72009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9900"/>
                </a:solidFill>
                <a:latin typeface="黑体" pitchFamily="49" charset="-122"/>
                <a:ea typeface="黑体" pitchFamily="49" charset="-122"/>
              </a:rPr>
              <a:t>为外源基因的扩增或表达提供必要的条件</a:t>
            </a:r>
          </a:p>
        </p:txBody>
      </p:sp>
      <p:sp>
        <p:nvSpPr>
          <p:cNvPr id="505865" name="Oval 9"/>
          <p:cNvSpPr>
            <a:spLocks noChangeArrowheads="1"/>
          </p:cNvSpPr>
          <p:nvPr/>
        </p:nvSpPr>
        <p:spPr bwMode="auto">
          <a:xfrm>
            <a:off x="1221773" y="3689350"/>
            <a:ext cx="363537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99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05866" name="Oval 10"/>
          <p:cNvSpPr>
            <a:spLocks noChangeArrowheads="1"/>
          </p:cNvSpPr>
          <p:nvPr/>
        </p:nvSpPr>
        <p:spPr bwMode="auto">
          <a:xfrm>
            <a:off x="1221773" y="4603750"/>
            <a:ext cx="363537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99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05867" name="Oval 11"/>
          <p:cNvSpPr>
            <a:spLocks noChangeArrowheads="1"/>
          </p:cNvSpPr>
          <p:nvPr/>
        </p:nvSpPr>
        <p:spPr bwMode="auto">
          <a:xfrm>
            <a:off x="1221773" y="2774950"/>
            <a:ext cx="363537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99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255588" y="765175"/>
            <a:ext cx="320675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kumimoji="1" lang="en-US" altLang="zh-CN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1.6.2  </a:t>
            </a:r>
            <a:r>
              <a:rPr kumimoji="1"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筛选标记基因</a:t>
            </a:r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684213" y="1700213"/>
            <a:ext cx="7991475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indent="722313" algn="l" eaLnBrk="1" hangingPunct="1">
              <a:lnSpc>
                <a:spcPct val="150000"/>
              </a:lnSpc>
            </a:pP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筛选标记主要用来区别</a:t>
            </a:r>
            <a:r>
              <a:rPr kumimoji="1" lang="zh-CN" altLang="en-US" dirty="0">
                <a:ea typeface="黑体" pitchFamily="49" charset="-122"/>
                <a:cs typeface="Times New Roman" pitchFamily="18" charset="0"/>
              </a:rPr>
              <a:t>重组质粒与非重组质粒</a:t>
            </a:r>
          </a:p>
          <a:p>
            <a:pPr indent="722313" algn="l" eaLnBrk="1" hangingPunct="1">
              <a:lnSpc>
                <a:spcPct val="150000"/>
              </a:lnSpc>
            </a:pPr>
            <a:endParaRPr kumimoji="1" lang="zh-CN" altLang="en-US" dirty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  <a:p>
            <a:pPr indent="722313" algn="l" eaLnBrk="1" hangingPunct="1"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重组质粒：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插入了外源片段的质粒</a:t>
            </a:r>
            <a:endParaRPr kumimoji="1" lang="en-US" altLang="zh-CN" dirty="0" smtClean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  <a:p>
            <a:pPr indent="722313" algn="l" eaLnBrk="1" hangingPunct="1"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非重组质粒：</a:t>
            </a:r>
            <a:r>
              <a:rPr kumimoji="1"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未插入外源片段的质粒 </a:t>
            </a:r>
            <a:endParaRPr kumimoji="1" lang="zh-CN" altLang="en-US" dirty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5" name="Picture 25"/>
          <p:cNvPicPr>
            <a:picLocks noChangeAspect="1" noChangeArrowheads="1"/>
          </p:cNvPicPr>
          <p:nvPr/>
        </p:nvPicPr>
        <p:blipFill>
          <a:blip r:embed="rId2" cstate="print">
            <a:lum bright="-12000" contrast="36000"/>
          </a:blip>
          <a:srcRect/>
          <a:stretch>
            <a:fillRect/>
          </a:stretch>
        </p:blipFill>
        <p:spPr bwMode="auto">
          <a:xfrm>
            <a:off x="0" y="2900398"/>
            <a:ext cx="9144000" cy="3119437"/>
          </a:xfrm>
          <a:prstGeom prst="rect">
            <a:avLst/>
          </a:prstGeom>
          <a:noFill/>
        </p:spPr>
      </p:pic>
      <p:sp>
        <p:nvSpPr>
          <p:cNvPr id="92186" name="Text Box 26"/>
          <p:cNvSpPr txBox="1">
            <a:spLocks noChangeArrowheads="1"/>
          </p:cNvSpPr>
          <p:nvPr/>
        </p:nvSpPr>
        <p:spPr bwMode="auto">
          <a:xfrm>
            <a:off x="254338" y="1325183"/>
            <a:ext cx="8532812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indent="633413" algn="just" eaLnBrk="1" hangingPunct="1"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大肠杆菌乳糖操纵子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中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的 </a:t>
            </a:r>
            <a:r>
              <a:rPr kumimoji="1" lang="en-US" altLang="zh-CN" i="1" dirty="0" err="1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lacZ</a:t>
            </a:r>
            <a:r>
              <a:rPr kumimoji="1" lang="en-US" altLang="zh-CN" i="1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基因编码 </a:t>
            </a:r>
            <a:r>
              <a:rPr kumimoji="1" lang="en-US" altLang="zh-CN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β-</a:t>
            </a:r>
            <a:r>
              <a:rPr kumimoji="1"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半乳糖苷酶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，该酶具有分解 </a:t>
            </a:r>
            <a:r>
              <a:rPr kumimoji="1"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X-gal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（无色底物）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并产生</a:t>
            </a:r>
            <a:r>
              <a:rPr kumimoji="1" lang="zh-CN" altLang="en-US" dirty="0" smtClean="0">
                <a:solidFill>
                  <a:schemeClr val="tx2">
                    <a:lumMod val="75000"/>
                  </a:schemeClr>
                </a:solidFill>
                <a:ea typeface="黑体" pitchFamily="49" charset="-122"/>
                <a:cs typeface="Times New Roman" pitchFamily="18" charset="0"/>
              </a:rPr>
              <a:t>蓝色吲哚物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的能力。 </a:t>
            </a:r>
            <a:endParaRPr kumimoji="1" lang="zh-CN" altLang="en-US" dirty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92187" name="Rectangle 27"/>
          <p:cNvSpPr>
            <a:spLocks noChangeArrowheads="1"/>
          </p:cNvSpPr>
          <p:nvPr/>
        </p:nvSpPr>
        <p:spPr bwMode="auto">
          <a:xfrm>
            <a:off x="179388" y="633844"/>
            <a:ext cx="446147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1" hangingPunct="1"/>
            <a:r>
              <a:rPr kumimoji="1" lang="en-US" altLang="zh-CN" u="sng" dirty="0">
                <a:ea typeface="黑体" pitchFamily="49" charset="-122"/>
                <a:cs typeface="Times New Roman" pitchFamily="18" charset="0"/>
              </a:rPr>
              <a:t>① α-</a:t>
            </a:r>
            <a:r>
              <a:rPr kumimoji="1" lang="zh-CN" altLang="en-US" u="sng" dirty="0">
                <a:ea typeface="黑体" pitchFamily="49" charset="-122"/>
                <a:cs typeface="Times New Roman" pitchFamily="18" charset="0"/>
              </a:rPr>
              <a:t>互补（</a:t>
            </a:r>
            <a:r>
              <a:rPr kumimoji="1" lang="en-US" altLang="zh-CN" u="sng" dirty="0">
                <a:ea typeface="黑体" pitchFamily="49" charset="-122"/>
                <a:cs typeface="Times New Roman" pitchFamily="18" charset="0"/>
              </a:rPr>
              <a:t>α-complementation</a:t>
            </a:r>
            <a:r>
              <a:rPr kumimoji="1" lang="zh-CN" altLang="en-US" u="sng" dirty="0">
                <a:ea typeface="黑体" pitchFamily="49" charset="-122"/>
                <a:cs typeface="Times New Roman" pitchFamily="18" charset="0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Text Box 4"/>
          <p:cNvSpPr txBox="1">
            <a:spLocks noChangeArrowheads="1"/>
          </p:cNvSpPr>
          <p:nvPr/>
        </p:nvSpPr>
        <p:spPr bwMode="auto">
          <a:xfrm>
            <a:off x="590158" y="1234200"/>
            <a:ext cx="8329913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u"/>
            </a:pPr>
            <a:r>
              <a:rPr kumimoji="1" lang="en-US" altLang="zh-CN" i="1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kumimoji="1" lang="en-US" altLang="zh-CN" i="1" dirty="0" err="1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lacZ</a:t>
            </a:r>
            <a:r>
              <a:rPr kumimoji="1" lang="en-US" altLang="zh-CN" i="1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′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：只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编码</a:t>
            </a: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N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端</a:t>
            </a: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140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个氨基酸（</a:t>
            </a:r>
            <a:r>
              <a:rPr kumimoji="1" lang="en-US" altLang="zh-CN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kumimoji="1"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  <a:sym typeface="Symbol" pitchFamily="18" charset="2"/>
              </a:rPr>
              <a:t>片段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）的</a:t>
            </a:r>
            <a:r>
              <a:rPr kumimoji="1" lang="en-US" altLang="zh-CN" i="1" dirty="0" err="1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lacZ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基因突变体， </a:t>
            </a:r>
            <a:r>
              <a:rPr kumimoji="1"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  <a:sym typeface="Symbol" pitchFamily="18" charset="2"/>
              </a:rPr>
              <a:t>片段无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酶学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活性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88069" name="Text Box 5"/>
          <p:cNvSpPr txBox="1">
            <a:spLocks noChangeArrowheads="1"/>
          </p:cNvSpPr>
          <p:nvPr/>
        </p:nvSpPr>
        <p:spPr bwMode="auto">
          <a:xfrm>
            <a:off x="590158" y="2475960"/>
            <a:ext cx="8403939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u"/>
            </a:pPr>
            <a:r>
              <a:rPr kumimoji="1" lang="en-US" altLang="zh-CN" i="1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lacZ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△</a:t>
            </a: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M15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：编码 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β-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半乳糖苷酶的</a:t>
            </a: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C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端（</a:t>
            </a: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N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端第</a:t>
            </a: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11-41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个氨基酸缺失，</a:t>
            </a:r>
            <a:r>
              <a:rPr kumimoji="1" lang="en-US" altLang="zh-CN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  <a:sym typeface="Symbol" pitchFamily="18" charset="2"/>
              </a:rPr>
              <a:t></a:t>
            </a:r>
            <a:r>
              <a:rPr kumimoji="1"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  <a:sym typeface="Symbol" pitchFamily="18" charset="2"/>
              </a:rPr>
              <a:t>片段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）的 </a:t>
            </a:r>
            <a:r>
              <a:rPr kumimoji="1" lang="en-US" altLang="zh-CN" i="1" dirty="0" err="1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lacZ</a:t>
            </a:r>
            <a:r>
              <a:rPr kumimoji="1" lang="en-US" altLang="zh-CN" i="1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基因突变体，</a:t>
            </a: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  <a:sym typeface="Symbol" pitchFamily="18" charset="2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  <a:sym typeface="Symbol" pitchFamily="18" charset="2"/>
              </a:rPr>
              <a:t>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  <a:sym typeface="Symbol" pitchFamily="18" charset="2"/>
              </a:rPr>
              <a:t>片段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无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酶学活性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。 </a:t>
            </a:r>
          </a:p>
        </p:txBody>
      </p:sp>
      <p:sp>
        <p:nvSpPr>
          <p:cNvPr id="88070" name="Rectangle 6"/>
          <p:cNvSpPr>
            <a:spLocks noChangeArrowheads="1"/>
          </p:cNvSpPr>
          <p:nvPr/>
        </p:nvSpPr>
        <p:spPr bwMode="auto">
          <a:xfrm>
            <a:off x="335328" y="4000731"/>
            <a:ext cx="8688752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en-US" altLang="zh-CN" b="1" dirty="0" smtClean="0">
                <a:ea typeface="黑体" pitchFamily="49" charset="-122"/>
                <a:cs typeface="Times New Roman" pitchFamily="18" charset="0"/>
                <a:sym typeface="Symbol" pitchFamily="18" charset="2"/>
              </a:rPr>
              <a:t>       </a:t>
            </a:r>
            <a:r>
              <a:rPr kumimoji="1" lang="en-US" altLang="zh-CN" b="1" dirty="0" smtClean="0">
                <a:solidFill>
                  <a:srgbClr val="0000FF"/>
                </a:solidFill>
                <a:ea typeface="黑体" pitchFamily="49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kumimoji="1" lang="zh-CN" altLang="en-US" b="1" dirty="0" smtClean="0">
                <a:solidFill>
                  <a:srgbClr val="0000FF"/>
                </a:solidFill>
                <a:ea typeface="黑体" pitchFamily="49" charset="-122"/>
                <a:cs typeface="Times New Roman" pitchFamily="18" charset="0"/>
                <a:sym typeface="Symbol" pitchFamily="18" charset="2"/>
              </a:rPr>
              <a:t>互补现象：</a:t>
            </a:r>
            <a:r>
              <a:rPr kumimoji="1"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当</a:t>
            </a:r>
            <a:r>
              <a:rPr kumimoji="1" lang="en-US" altLang="zh-CN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kumimoji="1"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  <a:sym typeface="Symbol" pitchFamily="18" charset="2"/>
              </a:rPr>
              <a:t>片段和</a:t>
            </a:r>
            <a:r>
              <a:rPr kumimoji="1" lang="en-US" altLang="zh-CN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  <a:sym typeface="Symbol" pitchFamily="18" charset="2"/>
              </a:rPr>
              <a:t></a:t>
            </a:r>
            <a:r>
              <a:rPr kumimoji="1"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  <a:sym typeface="Symbol" pitchFamily="18" charset="2"/>
              </a:rPr>
              <a:t>片段</a:t>
            </a:r>
            <a:r>
              <a:rPr kumimoji="1"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混合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在一起时，</a:t>
            </a:r>
            <a:r>
              <a:rPr kumimoji="1"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可实现互补，恢复</a:t>
            </a:r>
            <a:r>
              <a:rPr kumimoji="1" lang="en-US" altLang="zh-CN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β-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半乳糖苷酶的</a:t>
            </a:r>
            <a:r>
              <a:rPr kumimoji="1"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活性。</a:t>
            </a:r>
            <a:endParaRPr kumimoji="1" lang="zh-CN" altLang="en-US" dirty="0">
              <a:solidFill>
                <a:srgbClr val="FF66CC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6058" y="599607"/>
            <a:ext cx="3570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 smtClean="0">
                <a:ea typeface="黑体" pitchFamily="49" charset="-122"/>
                <a:cs typeface="Times New Roman" pitchFamily="18" charset="0"/>
              </a:rPr>
              <a:t>lacZ</a:t>
            </a:r>
            <a:r>
              <a:rPr lang="en-US" altLang="zh-CN" i="1" dirty="0" smtClean="0"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dirty="0" smtClean="0">
                <a:ea typeface="黑体" pitchFamily="49" charset="-122"/>
                <a:cs typeface="Times New Roman" pitchFamily="18" charset="0"/>
              </a:rPr>
              <a:t>基因的两个突变体：</a:t>
            </a:r>
            <a:endParaRPr lang="zh-CN" altLang="en-US" dirty="0"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468960" y="113963"/>
            <a:ext cx="30670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 dirty="0" smtClean="0">
                <a:latin typeface="黑体" pitchFamily="49" charset="-122"/>
                <a:ea typeface="黑体" pitchFamily="49" charset="-122"/>
              </a:rPr>
              <a:t>质 粒</a:t>
            </a:r>
            <a:endParaRPr kumimoji="1" lang="zh-CN" altLang="en-US" b="1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0723" name="Picture 3" descr="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433" y="617200"/>
            <a:ext cx="3595687" cy="343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74750" y="4217648"/>
            <a:ext cx="3835400" cy="971000"/>
            <a:chOff x="217" y="2704"/>
            <a:chExt cx="2400" cy="589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17" y="2704"/>
              <a:ext cx="2400" cy="280"/>
              <a:chOff x="192" y="2592"/>
              <a:chExt cx="2400" cy="280"/>
            </a:xfrm>
          </p:grpSpPr>
          <p:sp>
            <p:nvSpPr>
              <p:cNvPr id="30748" name="AutoShape 6"/>
              <p:cNvSpPr>
                <a:spLocks noChangeArrowheads="1"/>
              </p:cNvSpPr>
              <p:nvPr/>
            </p:nvSpPr>
            <p:spPr bwMode="auto">
              <a:xfrm>
                <a:off x="1035" y="2640"/>
                <a:ext cx="158" cy="144"/>
              </a:xfrm>
              <a:prstGeom prst="sun">
                <a:avLst>
                  <a:gd name="adj" fmla="val 25000"/>
                </a:avLst>
              </a:prstGeom>
              <a:solidFill>
                <a:srgbClr val="FF6699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749" name="AutoShape 7"/>
              <p:cNvSpPr>
                <a:spLocks noChangeArrowheads="1"/>
              </p:cNvSpPr>
              <p:nvPr/>
            </p:nvSpPr>
            <p:spPr bwMode="auto">
              <a:xfrm>
                <a:off x="1404" y="2640"/>
                <a:ext cx="158" cy="144"/>
              </a:xfrm>
              <a:prstGeom prst="sun">
                <a:avLst>
                  <a:gd name="adj" fmla="val 25000"/>
                </a:avLst>
              </a:prstGeom>
              <a:solidFill>
                <a:srgbClr val="FF6699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750" name="AutoShape 8"/>
              <p:cNvSpPr>
                <a:spLocks noChangeArrowheads="1"/>
              </p:cNvSpPr>
              <p:nvPr/>
            </p:nvSpPr>
            <p:spPr bwMode="auto">
              <a:xfrm>
                <a:off x="2248" y="2640"/>
                <a:ext cx="158" cy="144"/>
              </a:xfrm>
              <a:prstGeom prst="sun">
                <a:avLst>
                  <a:gd name="adj" fmla="val 25000"/>
                </a:avLst>
              </a:prstGeom>
              <a:solidFill>
                <a:srgbClr val="FF6699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751" name="AutoShape 9"/>
              <p:cNvSpPr>
                <a:spLocks noChangeArrowheads="1"/>
              </p:cNvSpPr>
              <p:nvPr/>
            </p:nvSpPr>
            <p:spPr bwMode="auto">
              <a:xfrm>
                <a:off x="1826" y="2640"/>
                <a:ext cx="158" cy="144"/>
              </a:xfrm>
              <a:prstGeom prst="sun">
                <a:avLst>
                  <a:gd name="adj" fmla="val 25000"/>
                </a:avLst>
              </a:prstGeom>
              <a:solidFill>
                <a:srgbClr val="FF6699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752" name="Line 10"/>
              <p:cNvSpPr>
                <a:spLocks noChangeShapeType="1"/>
              </p:cNvSpPr>
              <p:nvPr/>
            </p:nvSpPr>
            <p:spPr bwMode="auto">
              <a:xfrm>
                <a:off x="666" y="2736"/>
                <a:ext cx="192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753" name="Text Box 11"/>
              <p:cNvSpPr txBox="1">
                <a:spLocks noChangeArrowheads="1"/>
              </p:cNvSpPr>
              <p:nvPr/>
            </p:nvSpPr>
            <p:spPr bwMode="auto">
              <a:xfrm>
                <a:off x="192" y="2592"/>
                <a:ext cx="580" cy="280"/>
              </a:xfrm>
              <a:prstGeom prst="rect">
                <a:avLst/>
              </a:prstGeom>
              <a:solidFill>
                <a:srgbClr val="FF6699"/>
              </a:solidFill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 dirty="0">
                    <a:solidFill>
                      <a:schemeClr val="tx1"/>
                    </a:solidFill>
                    <a:latin typeface="Times New Roman" pitchFamily="18" charset="0"/>
                  </a:rPr>
                  <a:t>N</a:t>
                </a:r>
                <a:r>
                  <a:rPr kumimoji="1" lang="en-US" altLang="zh-CN" sz="2400" b="1" baseline="-25000" dirty="0">
                    <a:solidFill>
                      <a:schemeClr val="tx1"/>
                    </a:solidFill>
                    <a:latin typeface="Times New Roman" pitchFamily="18" charset="0"/>
                  </a:rPr>
                  <a:t>2</a:t>
                </a:r>
                <a:r>
                  <a:rPr kumimoji="1" lang="en-US" altLang="zh-CN" sz="2400" b="1" dirty="0">
                    <a:solidFill>
                      <a:schemeClr val="tx1"/>
                    </a:solidFill>
                    <a:latin typeface="Times New Roman" pitchFamily="18" charset="0"/>
                  </a:rPr>
                  <a:t>H</a:t>
                </a:r>
              </a:p>
            </p:txBody>
          </p:sp>
        </p:grpSp>
        <p:sp>
          <p:nvSpPr>
            <p:cNvPr id="31756" name="Text Box 12"/>
            <p:cNvSpPr txBox="1">
              <a:spLocks noChangeArrowheads="1"/>
            </p:cNvSpPr>
            <p:nvPr/>
          </p:nvSpPr>
          <p:spPr bwMode="auto">
            <a:xfrm>
              <a:off x="1079" y="2976"/>
              <a:ext cx="816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en-US" altLang="zh-CN" sz="2800" b="1" dirty="0">
                  <a:solidFill>
                    <a:schemeClr val="tx1"/>
                  </a:solidFill>
                  <a:ea typeface="黑体" pitchFamily="49" charset="-122"/>
                  <a:cs typeface="Times New Roman" pitchFamily="18" charset="0"/>
                  <a:sym typeface="Symbol" pitchFamily="18" charset="2"/>
                </a:rPr>
                <a:t></a:t>
              </a:r>
              <a:r>
                <a:rPr kumimoji="1" lang="zh-CN" altLang="en-US" sz="2800" b="1" dirty="0">
                  <a:solidFill>
                    <a:schemeClr val="tx1"/>
                  </a:solidFill>
                  <a:ea typeface="黑体" pitchFamily="49" charset="-122"/>
                  <a:cs typeface="Times New Roman" pitchFamily="18" charset="0"/>
                  <a:sym typeface="Symbol" pitchFamily="18" charset="2"/>
                </a:rPr>
                <a:t>片段</a:t>
              </a:r>
              <a:endParaRPr kumimoji="1" lang="zh-CN" altLang="en-US" sz="2800" b="1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endParaRPr>
            </a:p>
          </p:txBody>
        </p:sp>
      </p:grpSp>
      <p:sp>
        <p:nvSpPr>
          <p:cNvPr id="31757" name="AutoShape 13"/>
          <p:cNvSpPr>
            <a:spLocks noChangeArrowheads="1"/>
          </p:cNvSpPr>
          <p:nvPr/>
        </p:nvSpPr>
        <p:spPr bwMode="auto">
          <a:xfrm>
            <a:off x="3988504" y="348368"/>
            <a:ext cx="2247406" cy="416132"/>
          </a:xfrm>
          <a:prstGeom prst="wedgeRectCallout">
            <a:avLst>
              <a:gd name="adj1" fmla="val -120275"/>
              <a:gd name="adj2" fmla="val 341809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0"/>
              </a:spcBef>
            </a:pPr>
            <a:r>
              <a:rPr kumimoji="1" lang="en-US" altLang="zh-CN" sz="2000" i="1" dirty="0" err="1" smtClean="0">
                <a:solidFill>
                  <a:schemeClr val="bg2"/>
                </a:solidFill>
                <a:ea typeface="黑体" pitchFamily="49" charset="-122"/>
                <a:cs typeface="Times New Roman" pitchFamily="18" charset="0"/>
              </a:rPr>
              <a:t>lacZ</a:t>
            </a:r>
            <a:r>
              <a:rPr kumimoji="1" lang="en-US" altLang="zh-CN" sz="2000" i="1" dirty="0" smtClean="0">
                <a:solidFill>
                  <a:schemeClr val="bg2"/>
                </a:solidFill>
                <a:ea typeface="黑体" pitchFamily="49" charset="-122"/>
                <a:cs typeface="Times New Roman" pitchFamily="18" charset="0"/>
              </a:rPr>
              <a:t>′ </a:t>
            </a:r>
            <a:r>
              <a:rPr kumimoji="1" lang="zh-CN" altLang="en-US" sz="2000" dirty="0" smtClean="0">
                <a:solidFill>
                  <a:schemeClr val="bg2"/>
                </a:solidFill>
                <a:ea typeface="黑体" pitchFamily="49" charset="-122"/>
                <a:cs typeface="Times New Roman" pitchFamily="18" charset="0"/>
              </a:rPr>
              <a:t>：编码</a:t>
            </a:r>
            <a:r>
              <a:rPr kumimoji="1" lang="el-GR" altLang="zh-CN" sz="2000" dirty="0" smtClean="0">
                <a:solidFill>
                  <a:schemeClr val="bg2"/>
                </a:solidFill>
                <a:ea typeface="黑体" pitchFamily="49" charset="-122"/>
                <a:cs typeface="Times New Roman" pitchFamily="18" charset="0"/>
              </a:rPr>
              <a:t>α</a:t>
            </a:r>
            <a:r>
              <a:rPr kumimoji="1" lang="zh-CN" altLang="en-US" sz="2000" dirty="0" smtClean="0">
                <a:solidFill>
                  <a:schemeClr val="bg2"/>
                </a:solidFill>
                <a:ea typeface="黑体" pitchFamily="49" charset="-122"/>
                <a:cs typeface="Times New Roman" pitchFamily="18" charset="0"/>
              </a:rPr>
              <a:t>片段</a:t>
            </a:r>
            <a:endParaRPr kumimoji="1" lang="zh-CN" altLang="en-US" sz="2000" dirty="0">
              <a:solidFill>
                <a:schemeClr val="bg2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0728" name="AutoShape 30"/>
          <p:cNvSpPr>
            <a:spLocks/>
          </p:cNvSpPr>
          <p:nvPr/>
        </p:nvSpPr>
        <p:spPr bwMode="auto">
          <a:xfrm rot="5400000">
            <a:off x="4339290" y="3434746"/>
            <a:ext cx="215900" cy="3654957"/>
          </a:xfrm>
          <a:prstGeom prst="rightBrace">
            <a:avLst>
              <a:gd name="adj1" fmla="val 15281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4" name="Text Box 22"/>
          <p:cNvSpPr txBox="1">
            <a:spLocks noChangeArrowheads="1"/>
          </p:cNvSpPr>
          <p:nvPr/>
        </p:nvSpPr>
        <p:spPr bwMode="auto">
          <a:xfrm>
            <a:off x="2159968" y="5440898"/>
            <a:ext cx="44084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kumimoji="1"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  <a:sym typeface="Symbol" pitchFamily="18" charset="2"/>
              </a:rPr>
              <a:t>互补，</a:t>
            </a:r>
            <a:r>
              <a:rPr kumimoji="1" lang="en-US" altLang="zh-CN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β-</a:t>
            </a:r>
            <a:r>
              <a:rPr kumimoji="1" lang="zh-CN" altLang="en-US" sz="2400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半乳糖苷酶</a:t>
            </a:r>
            <a:r>
              <a:rPr kumimoji="1"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  <a:sym typeface="Symbol" pitchFamily="18" charset="2"/>
              </a:rPr>
              <a:t>活性</a:t>
            </a:r>
            <a:endParaRPr kumimoji="1" lang="zh-CN" altLang="en-US" sz="2400" dirty="0">
              <a:solidFill>
                <a:srgbClr val="FF0000"/>
              </a:solidFill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35" name="Group 41"/>
          <p:cNvGrpSpPr>
            <a:grpSpLocks/>
          </p:cNvGrpSpPr>
          <p:nvPr/>
        </p:nvGrpSpPr>
        <p:grpSpPr bwMode="auto">
          <a:xfrm>
            <a:off x="2154655" y="5994943"/>
            <a:ext cx="6243402" cy="661989"/>
            <a:chOff x="1491" y="1614"/>
            <a:chExt cx="4260" cy="417"/>
          </a:xfrm>
        </p:grpSpPr>
        <p:sp>
          <p:nvSpPr>
            <p:cNvPr id="36" name="AutoShape 42"/>
            <p:cNvSpPr>
              <a:spLocks noChangeArrowheads="1"/>
            </p:cNvSpPr>
            <p:nvPr/>
          </p:nvSpPr>
          <p:spPr bwMode="auto">
            <a:xfrm>
              <a:off x="2855" y="1614"/>
              <a:ext cx="45" cy="181"/>
            </a:xfrm>
            <a:prstGeom prst="downArrow">
              <a:avLst>
                <a:gd name="adj1" fmla="val 50000"/>
                <a:gd name="adj2" fmla="val 100556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>
                <a:solidFill>
                  <a:schemeClr val="tx1"/>
                </a:solidFill>
                <a:ea typeface="黑体" pitchFamily="49" charset="-122"/>
                <a:cs typeface="Times New Roman" pitchFamily="18" charset="0"/>
              </a:endParaRPr>
            </a:p>
          </p:txBody>
        </p:sp>
        <p:grpSp>
          <p:nvGrpSpPr>
            <p:cNvPr id="37" name="Group 43"/>
            <p:cNvGrpSpPr>
              <a:grpSpLocks/>
            </p:cNvGrpSpPr>
            <p:nvPr/>
          </p:nvGrpSpPr>
          <p:grpSpPr bwMode="auto">
            <a:xfrm>
              <a:off x="1491" y="1733"/>
              <a:ext cx="4260" cy="298"/>
              <a:chOff x="1491" y="1733"/>
              <a:chExt cx="4260" cy="298"/>
            </a:xfrm>
          </p:grpSpPr>
          <p:grpSp>
            <p:nvGrpSpPr>
              <p:cNvPr id="38" name="Group 44"/>
              <p:cNvGrpSpPr>
                <a:grpSpLocks/>
              </p:cNvGrpSpPr>
              <p:nvPr/>
            </p:nvGrpSpPr>
            <p:grpSpPr bwMode="auto">
              <a:xfrm>
                <a:off x="1491" y="1733"/>
                <a:ext cx="2128" cy="288"/>
                <a:chOff x="1491" y="1823"/>
                <a:chExt cx="2128" cy="288"/>
              </a:xfrm>
            </p:grpSpPr>
            <p:sp>
              <p:nvSpPr>
                <p:cNvPr id="40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1491" y="1823"/>
                  <a:ext cx="726" cy="288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 dirty="0">
                      <a:solidFill>
                        <a:schemeClr val="tx1"/>
                      </a:solidFill>
                      <a:ea typeface="黑体" pitchFamily="49" charset="-122"/>
                      <a:cs typeface="Times New Roman" pitchFamily="18" charset="0"/>
                    </a:rPr>
                    <a:t>X-gal</a:t>
                  </a:r>
                </a:p>
              </p:txBody>
            </p:sp>
            <p:sp>
              <p:nvSpPr>
                <p:cNvPr id="41" name="Line 46"/>
                <p:cNvSpPr>
                  <a:spLocks noChangeShapeType="1"/>
                </p:cNvSpPr>
                <p:nvPr/>
              </p:nvSpPr>
              <p:spPr bwMode="auto">
                <a:xfrm>
                  <a:off x="2122" y="1979"/>
                  <a:ext cx="1497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39" name="Text Box 47"/>
              <p:cNvSpPr txBox="1">
                <a:spLocks noChangeArrowheads="1"/>
              </p:cNvSpPr>
              <p:nvPr/>
            </p:nvSpPr>
            <p:spPr bwMode="auto">
              <a:xfrm>
                <a:off x="3664" y="1743"/>
                <a:ext cx="2087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kumimoji="1" lang="zh-CN" altLang="en-US" sz="2400" b="1" dirty="0">
                    <a:solidFill>
                      <a:srgbClr val="0000FF"/>
                    </a:solidFill>
                    <a:ea typeface="黑体" pitchFamily="49" charset="-122"/>
                    <a:cs typeface="Times New Roman" pitchFamily="18" charset="0"/>
                  </a:rPr>
                  <a:t>蓝色吲哚</a:t>
                </a:r>
                <a:r>
                  <a:rPr kumimoji="1" lang="zh-CN" altLang="en-US" sz="2400" b="1" dirty="0" smtClean="0">
                    <a:solidFill>
                      <a:srgbClr val="0000FF"/>
                    </a:solidFill>
                    <a:ea typeface="黑体" pitchFamily="49" charset="-122"/>
                    <a:cs typeface="Times New Roman" pitchFamily="18" charset="0"/>
                  </a:rPr>
                  <a:t>物</a:t>
                </a:r>
                <a:endParaRPr kumimoji="1" lang="zh-CN" altLang="en-US" sz="2400" b="1" dirty="0">
                  <a:solidFill>
                    <a:srgbClr val="0000FF"/>
                  </a:solidFill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</p:grpSp>
      <p:sp>
        <p:nvSpPr>
          <p:cNvPr id="42" name="AutoShape 13"/>
          <p:cNvSpPr>
            <a:spLocks noChangeArrowheads="1"/>
          </p:cNvSpPr>
          <p:nvPr/>
        </p:nvSpPr>
        <p:spPr bwMode="auto">
          <a:xfrm>
            <a:off x="5579958" y="1100375"/>
            <a:ext cx="2979425" cy="416132"/>
          </a:xfrm>
          <a:prstGeom prst="wedgeRectCallout">
            <a:avLst>
              <a:gd name="adj1" fmla="val -38719"/>
              <a:gd name="adj2" fmla="val 17970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0"/>
              </a:spcBef>
            </a:pPr>
            <a:r>
              <a:rPr kumimoji="1" lang="en-US" altLang="zh-CN" sz="2000" i="1" dirty="0" smtClean="0">
                <a:solidFill>
                  <a:schemeClr val="bg2"/>
                </a:solidFill>
                <a:ea typeface="黑体" pitchFamily="49" charset="-122"/>
                <a:cs typeface="Times New Roman" pitchFamily="18" charset="0"/>
              </a:rPr>
              <a:t>lacZ</a:t>
            </a:r>
            <a:r>
              <a:rPr kumimoji="1" lang="en-US" altLang="zh-CN" sz="2000" dirty="0" smtClean="0">
                <a:solidFill>
                  <a:schemeClr val="bg2"/>
                </a:solidFill>
                <a:ea typeface="黑体" pitchFamily="49" charset="-122"/>
                <a:cs typeface="Times New Roman" pitchFamily="18" charset="0"/>
              </a:rPr>
              <a:t>△M15</a:t>
            </a:r>
            <a:r>
              <a:rPr kumimoji="1" lang="zh-CN" altLang="en-US" sz="2000" dirty="0" smtClean="0">
                <a:solidFill>
                  <a:schemeClr val="bg2"/>
                </a:solidFill>
                <a:ea typeface="黑体" pitchFamily="49" charset="-122"/>
                <a:cs typeface="Times New Roman" pitchFamily="18" charset="0"/>
              </a:rPr>
              <a:t>：编码 </a:t>
            </a:r>
            <a:r>
              <a:rPr kumimoji="1" lang="en-US" altLang="zh-CN" sz="2000" dirty="0" smtClean="0">
                <a:solidFill>
                  <a:schemeClr val="bg2"/>
                </a:solidFill>
                <a:ea typeface="黑体" pitchFamily="49" charset="-122"/>
                <a:cs typeface="Times New Roman" pitchFamily="18" charset="0"/>
                <a:sym typeface="Symbol" pitchFamily="18" charset="2"/>
              </a:rPr>
              <a:t></a:t>
            </a:r>
            <a:r>
              <a:rPr kumimoji="1" lang="zh-CN" altLang="en-US" sz="2000" dirty="0" smtClean="0">
                <a:solidFill>
                  <a:schemeClr val="bg2"/>
                </a:solidFill>
                <a:ea typeface="黑体" pitchFamily="49" charset="-122"/>
                <a:cs typeface="Times New Roman" pitchFamily="18" charset="0"/>
                <a:sym typeface="Symbol" pitchFamily="18" charset="2"/>
              </a:rPr>
              <a:t>片段</a:t>
            </a:r>
            <a:endParaRPr kumimoji="1" lang="zh-CN" altLang="en-US" sz="2000" dirty="0">
              <a:solidFill>
                <a:schemeClr val="bg2"/>
              </a:solidFill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43" name="Group 14"/>
          <p:cNvGrpSpPr>
            <a:grpSpLocks/>
          </p:cNvGrpSpPr>
          <p:nvPr/>
        </p:nvGrpSpPr>
        <p:grpSpPr bwMode="auto">
          <a:xfrm>
            <a:off x="4675370" y="2058650"/>
            <a:ext cx="4170363" cy="3114675"/>
            <a:chOff x="3211" y="1344"/>
            <a:chExt cx="2846" cy="1962"/>
          </a:xfrm>
        </p:grpSpPr>
        <p:grpSp>
          <p:nvGrpSpPr>
            <p:cNvPr id="44" name="Group 15"/>
            <p:cNvGrpSpPr>
              <a:grpSpLocks/>
            </p:cNvGrpSpPr>
            <p:nvPr/>
          </p:nvGrpSpPr>
          <p:grpSpPr bwMode="auto">
            <a:xfrm>
              <a:off x="3211" y="1344"/>
              <a:ext cx="2846" cy="1962"/>
              <a:chOff x="3211" y="1344"/>
              <a:chExt cx="2846" cy="1962"/>
            </a:xfrm>
          </p:grpSpPr>
          <p:grpSp>
            <p:nvGrpSpPr>
              <p:cNvPr id="46" name="Group 16"/>
              <p:cNvGrpSpPr>
                <a:grpSpLocks/>
              </p:cNvGrpSpPr>
              <p:nvPr/>
            </p:nvGrpSpPr>
            <p:grpSpPr bwMode="auto">
              <a:xfrm>
                <a:off x="3619" y="1344"/>
                <a:ext cx="1179" cy="1134"/>
                <a:chOff x="716" y="2976"/>
                <a:chExt cx="1179" cy="1134"/>
              </a:xfrm>
            </p:grpSpPr>
            <p:sp>
              <p:nvSpPr>
                <p:cNvPr id="56" name="Oval 17"/>
                <p:cNvSpPr>
                  <a:spLocks noChangeArrowheads="1"/>
                </p:cNvSpPr>
                <p:nvPr/>
              </p:nvSpPr>
              <p:spPr bwMode="auto">
                <a:xfrm>
                  <a:off x="716" y="2976"/>
                  <a:ext cx="1179" cy="1134"/>
                </a:xfrm>
                <a:prstGeom prst="ellips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Oval 18"/>
                <p:cNvSpPr>
                  <a:spLocks noChangeArrowheads="1"/>
                </p:cNvSpPr>
                <p:nvPr/>
              </p:nvSpPr>
              <p:spPr bwMode="auto">
                <a:xfrm>
                  <a:off x="807" y="3051"/>
                  <a:ext cx="998" cy="998"/>
                </a:xfrm>
                <a:prstGeom prst="ellipse">
                  <a:avLst/>
                </a:prstGeom>
                <a:noFill/>
                <a:ln w="571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" name="Group 19"/>
              <p:cNvGrpSpPr>
                <a:grpSpLocks/>
              </p:cNvGrpSpPr>
              <p:nvPr/>
            </p:nvGrpSpPr>
            <p:grpSpPr bwMode="auto">
              <a:xfrm>
                <a:off x="3211" y="2704"/>
                <a:ext cx="2846" cy="602"/>
                <a:chOff x="3211" y="2704"/>
                <a:chExt cx="2846" cy="602"/>
              </a:xfrm>
            </p:grpSpPr>
            <p:grpSp>
              <p:nvGrpSpPr>
                <p:cNvPr id="48" name="Group 20"/>
                <p:cNvGrpSpPr>
                  <a:grpSpLocks/>
                </p:cNvGrpSpPr>
                <p:nvPr/>
              </p:nvGrpSpPr>
              <p:grpSpPr bwMode="auto">
                <a:xfrm>
                  <a:off x="3211" y="2704"/>
                  <a:ext cx="2846" cy="288"/>
                  <a:chOff x="2722" y="2592"/>
                  <a:chExt cx="2846" cy="288"/>
                </a:xfrm>
              </p:grpSpPr>
              <p:sp>
                <p:nvSpPr>
                  <p:cNvPr id="50" name="AutoShape 21"/>
                  <p:cNvSpPr>
                    <a:spLocks noChangeArrowheads="1"/>
                  </p:cNvSpPr>
                  <p:nvPr/>
                </p:nvSpPr>
                <p:spPr bwMode="auto">
                  <a:xfrm>
                    <a:off x="4040" y="2640"/>
                    <a:ext cx="158" cy="144"/>
                  </a:xfrm>
                  <a:prstGeom prst="sun">
                    <a:avLst>
                      <a:gd name="adj" fmla="val 25000"/>
                    </a:avLst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" name="AutoShape 22"/>
                  <p:cNvSpPr>
                    <a:spLocks noChangeArrowheads="1"/>
                  </p:cNvSpPr>
                  <p:nvPr/>
                </p:nvSpPr>
                <p:spPr bwMode="auto">
                  <a:xfrm>
                    <a:off x="3618" y="2640"/>
                    <a:ext cx="158" cy="144"/>
                  </a:xfrm>
                  <a:prstGeom prst="sun">
                    <a:avLst>
                      <a:gd name="adj" fmla="val 25000"/>
                    </a:avLst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" name="AutoShape 23"/>
                  <p:cNvSpPr>
                    <a:spLocks noChangeArrowheads="1"/>
                  </p:cNvSpPr>
                  <p:nvPr/>
                </p:nvSpPr>
                <p:spPr bwMode="auto">
                  <a:xfrm>
                    <a:off x="3196" y="2640"/>
                    <a:ext cx="158" cy="144"/>
                  </a:xfrm>
                  <a:prstGeom prst="sun">
                    <a:avLst>
                      <a:gd name="adj" fmla="val 25000"/>
                    </a:avLst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2722" y="2640"/>
                    <a:ext cx="158" cy="144"/>
                  </a:xfrm>
                  <a:prstGeom prst="sun">
                    <a:avLst>
                      <a:gd name="adj" fmla="val 25000"/>
                    </a:avLst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" name="Text 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72" y="2592"/>
                    <a:ext cx="896" cy="28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sq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kumimoji="1" lang="en-US" altLang="zh-CN" sz="2400" b="1" dirty="0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COOH</a:t>
                    </a:r>
                  </a:p>
                </p:txBody>
              </p:sp>
              <p:sp>
                <p:nvSpPr>
                  <p:cNvPr id="55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2726" y="2736"/>
                    <a:ext cx="1926" cy="0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9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048" y="2976"/>
                  <a:ext cx="960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kumimoji="1" lang="en-US" altLang="zh-CN" sz="2800" b="1" dirty="0">
                      <a:solidFill>
                        <a:schemeClr val="tx1"/>
                      </a:solidFill>
                      <a:ea typeface="黑体" pitchFamily="49" charset="-122"/>
                      <a:cs typeface="Times New Roman" pitchFamily="18" charset="0"/>
                      <a:sym typeface="Symbol" pitchFamily="18" charset="2"/>
                    </a:rPr>
                    <a:t></a:t>
                  </a:r>
                  <a:r>
                    <a:rPr kumimoji="1" lang="zh-CN" altLang="en-US" sz="2800" b="1" dirty="0">
                      <a:solidFill>
                        <a:schemeClr val="tx1"/>
                      </a:solidFill>
                      <a:ea typeface="黑体" pitchFamily="49" charset="-122"/>
                      <a:cs typeface="Times New Roman" pitchFamily="18" charset="0"/>
                      <a:sym typeface="Symbol" pitchFamily="18" charset="2"/>
                    </a:rPr>
                    <a:t>片段</a:t>
                  </a:r>
                  <a:endParaRPr kumimoji="1" lang="zh-CN" altLang="en-US" sz="2800" b="1" dirty="0">
                    <a:solidFill>
                      <a:schemeClr val="tx1"/>
                    </a:solidFill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45" name="Text Box 28"/>
            <p:cNvSpPr txBox="1">
              <a:spLocks noChangeArrowheads="1"/>
            </p:cNvSpPr>
            <p:nvPr/>
          </p:nvSpPr>
          <p:spPr bwMode="auto">
            <a:xfrm>
              <a:off x="3714" y="1661"/>
              <a:ext cx="998" cy="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b="1" dirty="0" smtClean="0">
                  <a:latin typeface="黑体" pitchFamily="49" charset="-122"/>
                  <a:ea typeface="黑体" pitchFamily="49" charset="-122"/>
                </a:rPr>
                <a:t>大肠杆菌</a:t>
              </a:r>
            </a:p>
            <a:p>
              <a:pPr>
                <a:lnSpc>
                  <a:spcPct val="30000"/>
                </a:lnSpc>
                <a:spcBef>
                  <a:spcPct val="50000"/>
                </a:spcBef>
              </a:pPr>
              <a:r>
                <a:rPr kumimoji="1" lang="zh-CN" altLang="en-US" b="1" dirty="0" smtClean="0">
                  <a:latin typeface="黑体" pitchFamily="49" charset="-122"/>
                  <a:ea typeface="黑体" pitchFamily="49" charset="-122"/>
                </a:rPr>
                <a:t>宿主</a:t>
              </a:r>
            </a:p>
          </p:txBody>
        </p:sp>
      </p:grpSp>
      <p:sp>
        <p:nvSpPr>
          <p:cNvPr id="58" name="矩形 57"/>
          <p:cNvSpPr/>
          <p:nvPr/>
        </p:nvSpPr>
        <p:spPr bwMode="auto">
          <a:xfrm>
            <a:off x="6985418" y="299804"/>
            <a:ext cx="1798819" cy="419724"/>
          </a:xfrm>
          <a:prstGeom prst="rect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 cap="flat" cmpd="sng" algn="ctr">
            <a:solidFill>
              <a:srgbClr val="254A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1) </a:t>
            </a:r>
            <a:r>
              <a:rPr lang="zh-CN" altLang="en-US" sz="2800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非重组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7" grpId="0" animBg="1"/>
      <p:bldP spid="30728" grpId="0" animBg="1"/>
      <p:bldP spid="34" grpId="0"/>
      <p:bldP spid="4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252413" y="4346579"/>
            <a:ext cx="8758237" cy="495300"/>
            <a:chOff x="172" y="2738"/>
            <a:chExt cx="5977" cy="312"/>
          </a:xfrm>
        </p:grpSpPr>
        <p:grpSp>
          <p:nvGrpSpPr>
            <p:cNvPr id="6" name="Group 24"/>
            <p:cNvGrpSpPr>
              <a:grpSpLocks/>
            </p:cNvGrpSpPr>
            <p:nvPr/>
          </p:nvGrpSpPr>
          <p:grpSpPr bwMode="auto">
            <a:xfrm>
              <a:off x="172" y="2750"/>
              <a:ext cx="2400" cy="288"/>
              <a:chOff x="192" y="2592"/>
              <a:chExt cx="2400" cy="288"/>
            </a:xfrm>
          </p:grpSpPr>
          <p:sp>
            <p:nvSpPr>
              <p:cNvPr id="31777" name="AutoShape 25"/>
              <p:cNvSpPr>
                <a:spLocks noChangeArrowheads="1"/>
              </p:cNvSpPr>
              <p:nvPr/>
            </p:nvSpPr>
            <p:spPr bwMode="auto">
              <a:xfrm>
                <a:off x="1035" y="2640"/>
                <a:ext cx="158" cy="144"/>
              </a:xfrm>
              <a:prstGeom prst="sun">
                <a:avLst>
                  <a:gd name="adj" fmla="val 25000"/>
                </a:avLst>
              </a:prstGeom>
              <a:solidFill>
                <a:srgbClr val="FF6699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778" name="AutoShape 26"/>
              <p:cNvSpPr>
                <a:spLocks noChangeArrowheads="1"/>
              </p:cNvSpPr>
              <p:nvPr/>
            </p:nvSpPr>
            <p:spPr bwMode="auto">
              <a:xfrm>
                <a:off x="1404" y="2640"/>
                <a:ext cx="158" cy="144"/>
              </a:xfrm>
              <a:prstGeom prst="sun">
                <a:avLst>
                  <a:gd name="adj" fmla="val 25000"/>
                </a:avLst>
              </a:prstGeom>
              <a:solidFill>
                <a:srgbClr val="FF6699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779" name="AutoShape 27"/>
              <p:cNvSpPr>
                <a:spLocks noChangeArrowheads="1"/>
              </p:cNvSpPr>
              <p:nvPr/>
            </p:nvSpPr>
            <p:spPr bwMode="auto">
              <a:xfrm>
                <a:off x="2248" y="2640"/>
                <a:ext cx="158" cy="144"/>
              </a:xfrm>
              <a:prstGeom prst="sun">
                <a:avLst>
                  <a:gd name="adj" fmla="val 25000"/>
                </a:avLst>
              </a:prstGeom>
              <a:solidFill>
                <a:srgbClr val="FF6699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780" name="AutoShape 28"/>
              <p:cNvSpPr>
                <a:spLocks noChangeArrowheads="1"/>
              </p:cNvSpPr>
              <p:nvPr/>
            </p:nvSpPr>
            <p:spPr bwMode="auto">
              <a:xfrm>
                <a:off x="1826" y="2640"/>
                <a:ext cx="158" cy="144"/>
              </a:xfrm>
              <a:prstGeom prst="sun">
                <a:avLst>
                  <a:gd name="adj" fmla="val 25000"/>
                </a:avLst>
              </a:prstGeom>
              <a:solidFill>
                <a:srgbClr val="FF6699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781" name="Line 29"/>
              <p:cNvSpPr>
                <a:spLocks noChangeShapeType="1"/>
              </p:cNvSpPr>
              <p:nvPr/>
            </p:nvSpPr>
            <p:spPr bwMode="auto">
              <a:xfrm>
                <a:off x="666" y="2736"/>
                <a:ext cx="192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782" name="Text Box 30"/>
              <p:cNvSpPr txBox="1">
                <a:spLocks noChangeArrowheads="1"/>
              </p:cNvSpPr>
              <p:nvPr/>
            </p:nvSpPr>
            <p:spPr bwMode="auto">
              <a:xfrm>
                <a:off x="192" y="2592"/>
                <a:ext cx="580" cy="288"/>
              </a:xfrm>
              <a:prstGeom prst="rect">
                <a:avLst/>
              </a:prstGeom>
              <a:solidFill>
                <a:srgbClr val="FF6699"/>
              </a:solidFill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 dirty="0">
                    <a:solidFill>
                      <a:schemeClr val="tx1"/>
                    </a:solidFill>
                    <a:latin typeface="Times New Roman" pitchFamily="18" charset="0"/>
                  </a:rPr>
                  <a:t>N</a:t>
                </a:r>
                <a:r>
                  <a:rPr kumimoji="1" lang="en-US" altLang="zh-CN" sz="2400" b="1" baseline="-25000" dirty="0">
                    <a:solidFill>
                      <a:schemeClr val="tx1"/>
                    </a:solidFill>
                    <a:latin typeface="Times New Roman" pitchFamily="18" charset="0"/>
                  </a:rPr>
                  <a:t>2</a:t>
                </a:r>
                <a:r>
                  <a:rPr kumimoji="1" lang="en-US" altLang="zh-CN" sz="2400" b="1" dirty="0">
                    <a:solidFill>
                      <a:schemeClr val="tx1"/>
                    </a:solidFill>
                    <a:latin typeface="Times New Roman" pitchFamily="18" charset="0"/>
                  </a:rPr>
                  <a:t>H</a:t>
                </a:r>
              </a:p>
            </p:txBody>
          </p:sp>
        </p:grpSp>
        <p:grpSp>
          <p:nvGrpSpPr>
            <p:cNvPr id="7" name="Group 31"/>
            <p:cNvGrpSpPr>
              <a:grpSpLocks/>
            </p:cNvGrpSpPr>
            <p:nvPr/>
          </p:nvGrpSpPr>
          <p:grpSpPr bwMode="auto">
            <a:xfrm>
              <a:off x="3664" y="2750"/>
              <a:ext cx="2485" cy="288"/>
              <a:chOff x="2722" y="2592"/>
              <a:chExt cx="2846" cy="288"/>
            </a:xfrm>
          </p:grpSpPr>
          <p:sp>
            <p:nvSpPr>
              <p:cNvPr id="31771" name="AutoShape 32"/>
              <p:cNvSpPr>
                <a:spLocks noChangeArrowheads="1"/>
              </p:cNvSpPr>
              <p:nvPr/>
            </p:nvSpPr>
            <p:spPr bwMode="auto">
              <a:xfrm>
                <a:off x="4040" y="2640"/>
                <a:ext cx="158" cy="144"/>
              </a:xfrm>
              <a:prstGeom prst="sun">
                <a:avLst>
                  <a:gd name="adj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772" name="AutoShape 33"/>
              <p:cNvSpPr>
                <a:spLocks noChangeArrowheads="1"/>
              </p:cNvSpPr>
              <p:nvPr/>
            </p:nvSpPr>
            <p:spPr bwMode="auto">
              <a:xfrm>
                <a:off x="3618" y="2640"/>
                <a:ext cx="158" cy="144"/>
              </a:xfrm>
              <a:prstGeom prst="sun">
                <a:avLst>
                  <a:gd name="adj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773" name="AutoShape 34"/>
              <p:cNvSpPr>
                <a:spLocks noChangeArrowheads="1"/>
              </p:cNvSpPr>
              <p:nvPr/>
            </p:nvSpPr>
            <p:spPr bwMode="auto">
              <a:xfrm>
                <a:off x="3196" y="2640"/>
                <a:ext cx="158" cy="144"/>
              </a:xfrm>
              <a:prstGeom prst="sun">
                <a:avLst>
                  <a:gd name="adj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774" name="AutoShape 35"/>
              <p:cNvSpPr>
                <a:spLocks noChangeArrowheads="1"/>
              </p:cNvSpPr>
              <p:nvPr/>
            </p:nvSpPr>
            <p:spPr bwMode="auto">
              <a:xfrm>
                <a:off x="2722" y="2640"/>
                <a:ext cx="158" cy="144"/>
              </a:xfrm>
              <a:prstGeom prst="sun">
                <a:avLst>
                  <a:gd name="adj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828" name="Text Box 36"/>
              <p:cNvSpPr txBox="1">
                <a:spLocks noChangeArrowheads="1"/>
              </p:cNvSpPr>
              <p:nvPr/>
            </p:nvSpPr>
            <p:spPr bwMode="auto">
              <a:xfrm>
                <a:off x="4672" y="2592"/>
                <a:ext cx="896" cy="288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kumimoji="1" lang="en-US" altLang="zh-CN" sz="2400" b="1" dirty="0">
                    <a:solidFill>
                      <a:schemeClr val="tx1"/>
                    </a:solidFill>
                    <a:latin typeface="Times New Roman" pitchFamily="18" charset="0"/>
                  </a:rPr>
                  <a:t>COOH</a:t>
                </a:r>
              </a:p>
            </p:txBody>
          </p:sp>
          <p:sp>
            <p:nvSpPr>
              <p:cNvPr id="31776" name="Line 37"/>
              <p:cNvSpPr>
                <a:spLocks noChangeShapeType="1"/>
              </p:cNvSpPr>
              <p:nvPr/>
            </p:nvSpPr>
            <p:spPr bwMode="auto">
              <a:xfrm>
                <a:off x="2736" y="2736"/>
                <a:ext cx="192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769" name="Rectangle 39"/>
            <p:cNvSpPr>
              <a:spLocks noChangeArrowheads="1"/>
            </p:cNvSpPr>
            <p:nvPr/>
          </p:nvSpPr>
          <p:spPr bwMode="auto">
            <a:xfrm>
              <a:off x="1483" y="2738"/>
              <a:ext cx="972" cy="312"/>
            </a:xfrm>
            <a:prstGeom prst="rect">
              <a:avLst/>
            </a:prstGeom>
            <a:solidFill>
              <a:srgbClr val="00F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48"/>
          <p:cNvGrpSpPr>
            <a:grpSpLocks/>
          </p:cNvGrpSpPr>
          <p:nvPr/>
        </p:nvGrpSpPr>
        <p:grpSpPr bwMode="auto">
          <a:xfrm>
            <a:off x="3920711" y="4643451"/>
            <a:ext cx="5223282" cy="2224092"/>
            <a:chOff x="2692" y="2925"/>
            <a:chExt cx="3422" cy="1401"/>
          </a:xfrm>
        </p:grpSpPr>
        <p:sp>
          <p:nvSpPr>
            <p:cNvPr id="31758" name="Line 49"/>
            <p:cNvSpPr>
              <a:spLocks noChangeShapeType="1"/>
            </p:cNvSpPr>
            <p:nvPr/>
          </p:nvSpPr>
          <p:spPr bwMode="auto">
            <a:xfrm flipH="1" flipV="1">
              <a:off x="2692" y="2925"/>
              <a:ext cx="59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9" name="Text Box 50"/>
            <p:cNvSpPr txBox="1">
              <a:spLocks noChangeArrowheads="1"/>
            </p:cNvSpPr>
            <p:nvPr/>
          </p:nvSpPr>
          <p:spPr bwMode="auto">
            <a:xfrm>
              <a:off x="3301" y="3105"/>
              <a:ext cx="2813" cy="1221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50000"/>
                </a:spcBef>
              </a:pPr>
              <a:r>
                <a:rPr kumimoji="1" lang="zh-CN" altLang="en-US" sz="2000" dirty="0">
                  <a:solidFill>
                    <a:srgbClr val="7030A0"/>
                  </a:solidFill>
                  <a:ea typeface="黑体" pitchFamily="49" charset="-122"/>
                  <a:cs typeface="Times New Roman" pitchFamily="18" charset="0"/>
                </a:rPr>
                <a:t>破坏了阅读框，阻碍了</a:t>
              </a:r>
              <a:r>
                <a:rPr kumimoji="1" lang="el-GR" altLang="zh-CN" sz="2000" dirty="0">
                  <a:solidFill>
                    <a:srgbClr val="7030A0"/>
                  </a:solidFill>
                  <a:ea typeface="黑体" pitchFamily="49" charset="-122"/>
                  <a:cs typeface="Times New Roman" pitchFamily="18" charset="0"/>
                </a:rPr>
                <a:t>α</a:t>
              </a:r>
              <a:r>
                <a:rPr kumimoji="1" lang="zh-CN" altLang="en-US" sz="2000" dirty="0">
                  <a:solidFill>
                    <a:srgbClr val="7030A0"/>
                  </a:solidFill>
                  <a:ea typeface="黑体" pitchFamily="49" charset="-122"/>
                  <a:cs typeface="Times New Roman" pitchFamily="18" charset="0"/>
                </a:rPr>
                <a:t>片段</a:t>
              </a:r>
              <a:r>
                <a:rPr kumimoji="1" lang="zh-CN" altLang="en-US" sz="2000" dirty="0" smtClean="0">
                  <a:solidFill>
                    <a:srgbClr val="7030A0"/>
                  </a:solidFill>
                  <a:ea typeface="黑体" pitchFamily="49" charset="-122"/>
                  <a:cs typeface="Times New Roman" pitchFamily="18" charset="0"/>
                </a:rPr>
                <a:t>的正确表达</a:t>
              </a:r>
              <a:r>
                <a:rPr kumimoji="1" lang="zh-CN" altLang="en-US" sz="2000" dirty="0">
                  <a:solidFill>
                    <a:srgbClr val="7030A0"/>
                  </a:solidFill>
                  <a:ea typeface="黑体" pitchFamily="49" charset="-122"/>
                  <a:cs typeface="Times New Roman" pitchFamily="18" charset="0"/>
                </a:rPr>
                <a:t>，因此</a:t>
              </a:r>
              <a:r>
                <a:rPr kumimoji="1" lang="zh-CN" altLang="en-US" sz="2000" dirty="0" smtClean="0">
                  <a:solidFill>
                    <a:srgbClr val="7030A0"/>
                  </a:solidFill>
                  <a:ea typeface="黑体" pitchFamily="49" charset="-122"/>
                  <a:cs typeface="Times New Roman" pitchFamily="18" charset="0"/>
                </a:rPr>
                <a:t>不能与</a:t>
              </a:r>
              <a:r>
                <a:rPr kumimoji="1" lang="en-US" altLang="zh-CN" sz="2000" dirty="0" smtClean="0">
                  <a:solidFill>
                    <a:srgbClr val="7030A0"/>
                  </a:solidFill>
                  <a:ea typeface="黑体" pitchFamily="49" charset="-122"/>
                  <a:cs typeface="Times New Roman" pitchFamily="18" charset="0"/>
                  <a:sym typeface="Symbol" pitchFamily="18" charset="2"/>
                </a:rPr>
                <a:t></a:t>
              </a:r>
              <a:r>
                <a:rPr kumimoji="1" lang="zh-CN" altLang="en-US" sz="2000" dirty="0" smtClean="0">
                  <a:solidFill>
                    <a:srgbClr val="7030A0"/>
                  </a:solidFill>
                  <a:ea typeface="黑体" pitchFamily="49" charset="-122"/>
                  <a:cs typeface="Times New Roman" pitchFamily="18" charset="0"/>
                  <a:sym typeface="Symbol" pitchFamily="18" charset="2"/>
                </a:rPr>
                <a:t>片段形成有活性的</a:t>
              </a:r>
              <a:r>
                <a:rPr kumimoji="1" lang="en-US" altLang="zh-CN" sz="2000" dirty="0" smtClean="0">
                  <a:solidFill>
                    <a:srgbClr val="7030A0"/>
                  </a:solidFill>
                  <a:ea typeface="黑体" pitchFamily="49" charset="-122"/>
                  <a:cs typeface="Times New Roman" pitchFamily="18" charset="0"/>
                </a:rPr>
                <a:t>β-</a:t>
              </a:r>
              <a:r>
                <a:rPr kumimoji="1" lang="zh-CN" altLang="en-US" sz="2000" dirty="0" smtClean="0">
                  <a:solidFill>
                    <a:srgbClr val="7030A0"/>
                  </a:solidFill>
                  <a:ea typeface="黑体" pitchFamily="49" charset="-122"/>
                  <a:cs typeface="Times New Roman" pitchFamily="18" charset="0"/>
                </a:rPr>
                <a:t>半乳糖苷酶，无法降解</a:t>
              </a:r>
              <a:r>
                <a:rPr kumimoji="1" lang="en-US" altLang="zh-CN" sz="2000" dirty="0" smtClean="0">
                  <a:solidFill>
                    <a:srgbClr val="7030A0"/>
                  </a:solidFill>
                  <a:ea typeface="黑体" pitchFamily="49" charset="-122"/>
                  <a:cs typeface="Times New Roman" pitchFamily="18" charset="0"/>
                </a:rPr>
                <a:t>X-gal</a:t>
              </a:r>
              <a:r>
                <a:rPr kumimoji="1" lang="zh-CN" altLang="en-US" sz="2000" dirty="0" smtClean="0">
                  <a:solidFill>
                    <a:srgbClr val="7030A0"/>
                  </a:solidFill>
                  <a:ea typeface="黑体" pitchFamily="49" charset="-122"/>
                  <a:cs typeface="Times New Roman" pitchFamily="18" charset="0"/>
                </a:rPr>
                <a:t>产生蓝色吲哚物。</a:t>
              </a:r>
              <a:endParaRPr kumimoji="1" lang="zh-CN" altLang="en-US" sz="2000" dirty="0">
                <a:solidFill>
                  <a:srgbClr val="7030A0"/>
                </a:solidFill>
                <a:ea typeface="黑体" pitchFamily="49" charset="-122"/>
                <a:cs typeface="Times New Roman" pitchFamily="18" charset="0"/>
              </a:endParaRPr>
            </a:p>
          </p:txBody>
        </p:sp>
      </p:grpSp>
      <p:sp>
        <p:nvSpPr>
          <p:cNvPr id="33843" name="Text Box 51"/>
          <p:cNvSpPr txBox="1">
            <a:spLocks noChangeArrowheads="1"/>
          </p:cNvSpPr>
          <p:nvPr/>
        </p:nvSpPr>
        <p:spPr bwMode="auto">
          <a:xfrm>
            <a:off x="503393" y="5300663"/>
            <a:ext cx="3948685" cy="46166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 dirty="0">
                <a:solidFill>
                  <a:srgbClr val="000000"/>
                </a:solidFill>
                <a:ea typeface="黑体" pitchFamily="49" charset="-122"/>
                <a:cs typeface="Times New Roman" pitchFamily="18" charset="0"/>
              </a:rPr>
              <a:t>无</a:t>
            </a:r>
            <a:r>
              <a:rPr kumimoji="1" lang="en-US" altLang="zh-CN" b="1" dirty="0">
                <a:solidFill>
                  <a:srgbClr val="000000"/>
                </a:solidFill>
                <a:ea typeface="黑体" pitchFamily="49" charset="-122"/>
                <a:cs typeface="Times New Roman" pitchFamily="18" charset="0"/>
              </a:rPr>
              <a:t>α</a:t>
            </a:r>
            <a:r>
              <a:rPr kumimoji="1" lang="zh-CN" altLang="en-US" b="1" dirty="0">
                <a:solidFill>
                  <a:srgbClr val="000000"/>
                </a:solidFill>
                <a:ea typeface="黑体" pitchFamily="49" charset="-122"/>
                <a:cs typeface="Times New Roman" pitchFamily="18" charset="0"/>
              </a:rPr>
              <a:t>互补能力的</a:t>
            </a:r>
            <a:r>
              <a:rPr kumimoji="1" lang="en-US" altLang="zh-CN" b="1" dirty="0">
                <a:solidFill>
                  <a:srgbClr val="000000"/>
                </a:solidFill>
                <a:ea typeface="黑体" pitchFamily="49" charset="-122"/>
                <a:cs typeface="Times New Roman" pitchFamily="18" charset="0"/>
              </a:rPr>
              <a:t>N</a:t>
            </a:r>
            <a:r>
              <a:rPr kumimoji="1" lang="zh-CN" altLang="en-US" b="1" dirty="0">
                <a:solidFill>
                  <a:srgbClr val="000000"/>
                </a:solidFill>
                <a:ea typeface="黑体" pitchFamily="49" charset="-122"/>
                <a:cs typeface="Times New Roman" pitchFamily="18" charset="0"/>
              </a:rPr>
              <a:t>端片段</a:t>
            </a:r>
          </a:p>
        </p:txBody>
      </p:sp>
      <p:sp>
        <p:nvSpPr>
          <p:cNvPr id="33844" name="AutoShape 52"/>
          <p:cNvSpPr>
            <a:spLocks/>
          </p:cNvSpPr>
          <p:nvPr/>
        </p:nvSpPr>
        <p:spPr bwMode="auto">
          <a:xfrm rot="5400000">
            <a:off x="2370138" y="3222625"/>
            <a:ext cx="215900" cy="3654425"/>
          </a:xfrm>
          <a:prstGeom prst="rightBrace">
            <a:avLst>
              <a:gd name="adj1" fmla="val 14105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3" name="Picture 3" descr="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430" y="617198"/>
            <a:ext cx="3595687" cy="343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4" name="Group 14"/>
          <p:cNvGrpSpPr>
            <a:grpSpLocks/>
          </p:cNvGrpSpPr>
          <p:nvPr/>
        </p:nvGrpSpPr>
        <p:grpSpPr bwMode="auto">
          <a:xfrm>
            <a:off x="6217609" y="2028684"/>
            <a:ext cx="1727638" cy="1800225"/>
            <a:chOff x="3619" y="1344"/>
            <a:chExt cx="1179" cy="1134"/>
          </a:xfrm>
        </p:grpSpPr>
        <p:grpSp>
          <p:nvGrpSpPr>
            <p:cNvPr id="57" name="Group 16"/>
            <p:cNvGrpSpPr>
              <a:grpSpLocks/>
            </p:cNvGrpSpPr>
            <p:nvPr/>
          </p:nvGrpSpPr>
          <p:grpSpPr bwMode="auto">
            <a:xfrm>
              <a:off x="3619" y="1344"/>
              <a:ext cx="1179" cy="1134"/>
              <a:chOff x="716" y="2976"/>
              <a:chExt cx="1179" cy="1134"/>
            </a:xfrm>
          </p:grpSpPr>
          <p:sp>
            <p:nvSpPr>
              <p:cNvPr id="67" name="Oval 17"/>
              <p:cNvSpPr>
                <a:spLocks noChangeArrowheads="1"/>
              </p:cNvSpPr>
              <p:nvPr/>
            </p:nvSpPr>
            <p:spPr bwMode="auto">
              <a:xfrm>
                <a:off x="716" y="2976"/>
                <a:ext cx="1179" cy="1134"/>
              </a:xfrm>
              <a:prstGeom prst="ellips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Oval 18"/>
              <p:cNvSpPr>
                <a:spLocks noChangeArrowheads="1"/>
              </p:cNvSpPr>
              <p:nvPr/>
            </p:nvSpPr>
            <p:spPr bwMode="auto">
              <a:xfrm>
                <a:off x="807" y="3051"/>
                <a:ext cx="998" cy="998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" name="Text Box 28"/>
            <p:cNvSpPr txBox="1">
              <a:spLocks noChangeArrowheads="1"/>
            </p:cNvSpPr>
            <p:nvPr/>
          </p:nvSpPr>
          <p:spPr bwMode="auto">
            <a:xfrm>
              <a:off x="3714" y="1661"/>
              <a:ext cx="998" cy="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b="1" dirty="0" smtClean="0">
                  <a:latin typeface="黑体" pitchFamily="49" charset="-122"/>
                  <a:ea typeface="黑体" pitchFamily="49" charset="-122"/>
                </a:rPr>
                <a:t>大肠杆菌</a:t>
              </a:r>
            </a:p>
            <a:p>
              <a:pPr>
                <a:lnSpc>
                  <a:spcPct val="30000"/>
                </a:lnSpc>
                <a:spcBef>
                  <a:spcPct val="50000"/>
                </a:spcBef>
              </a:pPr>
              <a:r>
                <a:rPr kumimoji="1" lang="zh-CN" altLang="en-US" b="1" dirty="0" smtClean="0">
                  <a:latin typeface="黑体" pitchFamily="49" charset="-122"/>
                  <a:ea typeface="黑体" pitchFamily="49" charset="-122"/>
                </a:rPr>
                <a:t>宿主</a:t>
              </a:r>
            </a:p>
          </p:txBody>
        </p:sp>
      </p:grpSp>
      <p:sp>
        <p:nvSpPr>
          <p:cNvPr id="70" name="右大括号 69"/>
          <p:cNvSpPr/>
          <p:nvPr/>
        </p:nvSpPr>
        <p:spPr bwMode="auto">
          <a:xfrm>
            <a:off x="3972397" y="1124260"/>
            <a:ext cx="509666" cy="275819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rgbClr val="00FF0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572004" y="1508626"/>
            <a:ext cx="553998" cy="199189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插入外源</a:t>
            </a:r>
            <a:r>
              <a:rPr lang="en-US" altLang="zh-CN" dirty="0" smtClean="0">
                <a:solidFill>
                  <a:srgbClr val="FF0000"/>
                </a:solidFill>
              </a:rPr>
              <a:t>DNA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2" name="Text Box 2"/>
          <p:cNvSpPr txBox="1">
            <a:spLocks noChangeArrowheads="1"/>
          </p:cNvSpPr>
          <p:nvPr/>
        </p:nvSpPr>
        <p:spPr bwMode="auto">
          <a:xfrm>
            <a:off x="468960" y="113963"/>
            <a:ext cx="30670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 dirty="0" smtClean="0">
                <a:latin typeface="黑体" pitchFamily="49" charset="-122"/>
                <a:ea typeface="黑体" pitchFamily="49" charset="-122"/>
              </a:rPr>
              <a:t>质 粒</a:t>
            </a:r>
            <a:endParaRPr kumimoji="1" lang="zh-CN" altLang="en-US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3" name="Text Box 40"/>
          <p:cNvSpPr txBox="1">
            <a:spLocks noChangeArrowheads="1"/>
          </p:cNvSpPr>
          <p:nvPr/>
        </p:nvSpPr>
        <p:spPr bwMode="auto">
          <a:xfrm>
            <a:off x="2068642" y="4395605"/>
            <a:ext cx="16489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外源</a:t>
            </a:r>
            <a:r>
              <a:rPr kumimoji="1" lang="en-US" altLang="zh-CN" sz="2000" b="1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AA</a:t>
            </a:r>
            <a:r>
              <a:rPr kumimoji="1" lang="zh-CN" altLang="en-US" sz="2000" b="1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残基</a:t>
            </a:r>
            <a:endParaRPr kumimoji="1" lang="en-US" altLang="zh-CN" sz="2000" b="1" dirty="0">
              <a:solidFill>
                <a:srgbClr val="FF0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6265898" y="869424"/>
            <a:ext cx="1618927" cy="419724"/>
          </a:xfrm>
          <a:prstGeom prst="rect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 cap="flat" cmpd="sng" algn="ctr">
            <a:solidFill>
              <a:srgbClr val="254A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2) </a:t>
            </a:r>
            <a:r>
              <a:rPr lang="zh-CN" altLang="en-US" sz="2800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重组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3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43" grpId="0" animBg="1"/>
      <p:bldP spid="33844" grpId="0" animBg="1"/>
      <p:bldP spid="7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21" name="Picture 9" descr="image006"/>
          <p:cNvPicPr>
            <a:picLocks noChangeAspect="1" noChangeArrowheads="1"/>
          </p:cNvPicPr>
          <p:nvPr/>
        </p:nvPicPr>
        <p:blipFill>
          <a:blip r:embed="rId2" cstate="print">
            <a:lum bright="-18000" contrast="30000"/>
          </a:blip>
          <a:srcRect/>
          <a:stretch>
            <a:fillRect/>
          </a:stretch>
        </p:blipFill>
        <p:spPr bwMode="auto">
          <a:xfrm>
            <a:off x="783285" y="-11113"/>
            <a:ext cx="7504113" cy="68691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27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295" y="344770"/>
            <a:ext cx="6281738" cy="6038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258453" y="950493"/>
            <a:ext cx="71993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u="sng" dirty="0" smtClean="0">
                <a:ea typeface="黑体" pitchFamily="49" charset="-122"/>
                <a:cs typeface="Times New Roman" pitchFamily="18" charset="0"/>
              </a:rPr>
              <a:t>②</a:t>
            </a:r>
            <a:r>
              <a:rPr kumimoji="1" lang="zh-CN" altLang="en-US" u="sng" dirty="0" smtClean="0">
                <a:ea typeface="黑体" pitchFamily="49" charset="-122"/>
                <a:cs typeface="Times New Roman" pitchFamily="18" charset="0"/>
              </a:rPr>
              <a:t> 插入失活 </a:t>
            </a:r>
            <a:r>
              <a:rPr kumimoji="1" lang="en-US" altLang="zh-CN" u="sng" dirty="0" smtClean="0">
                <a:ea typeface="黑体" pitchFamily="49" charset="-122"/>
                <a:cs typeface="Times New Roman" pitchFamily="18" charset="0"/>
              </a:rPr>
              <a:t>(</a:t>
            </a:r>
            <a:r>
              <a:rPr kumimoji="1" lang="en-US" altLang="zh-CN" u="sng" dirty="0" err="1" smtClean="0">
                <a:ea typeface="黑体" pitchFamily="49" charset="-122"/>
                <a:cs typeface="Times New Roman" pitchFamily="18" charset="0"/>
              </a:rPr>
              <a:t>insertional</a:t>
            </a:r>
            <a:r>
              <a:rPr kumimoji="1" lang="en-US" altLang="zh-CN" u="sng" dirty="0" smtClean="0">
                <a:ea typeface="黑体" pitchFamily="49" charset="-122"/>
                <a:cs typeface="Times New Roman" pitchFamily="18" charset="0"/>
              </a:rPr>
              <a:t>  inactivation) </a:t>
            </a:r>
            <a:endParaRPr kumimoji="1" lang="en-US" altLang="zh-CN" u="sng" dirty="0"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626178" y="1742655"/>
            <a:ext cx="778330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dirty="0" smtClean="0">
                <a:solidFill>
                  <a:srgbClr val="FFC000"/>
                </a:solidFill>
              </a:rPr>
              <a:t>      外源</a:t>
            </a:r>
            <a:r>
              <a:rPr kumimoji="1" lang="en-US" altLang="zh-CN" dirty="0">
                <a:solidFill>
                  <a:srgbClr val="FFC000"/>
                </a:solidFill>
              </a:rPr>
              <a:t>DNA</a:t>
            </a:r>
            <a:r>
              <a:rPr kumimoji="1" lang="zh-CN" altLang="en-US" dirty="0">
                <a:solidFill>
                  <a:srgbClr val="FFC000"/>
                </a:solidFill>
              </a:rPr>
              <a:t>的插入而导致基因失活的</a:t>
            </a:r>
            <a:r>
              <a:rPr kumimoji="1" lang="zh-CN" altLang="en-US" dirty="0" smtClean="0">
                <a:solidFill>
                  <a:srgbClr val="FFC000"/>
                </a:solidFill>
              </a:rPr>
              <a:t>现象称为</a:t>
            </a:r>
            <a:r>
              <a:rPr kumimoji="1" lang="zh-CN" altLang="en-US" dirty="0" smtClean="0">
                <a:solidFill>
                  <a:srgbClr val="FF0000"/>
                </a:solidFill>
              </a:rPr>
              <a:t>插入失活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611188" y="2602023"/>
            <a:ext cx="7858255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kumimoji="1" lang="zh-CN" altLang="en-US" dirty="0" smtClean="0">
                <a:solidFill>
                  <a:schemeClr val="tx1"/>
                </a:solidFill>
              </a:rPr>
              <a:t>      例如，质粒</a:t>
            </a:r>
            <a:r>
              <a:rPr kumimoji="1" lang="en-US" altLang="zh-CN" dirty="0">
                <a:solidFill>
                  <a:schemeClr val="tx1"/>
                </a:solidFill>
              </a:rPr>
              <a:t>pBR322</a:t>
            </a:r>
            <a:r>
              <a:rPr kumimoji="1" lang="zh-CN" altLang="en-US" dirty="0">
                <a:solidFill>
                  <a:schemeClr val="tx1"/>
                </a:solidFill>
              </a:rPr>
              <a:t>的</a:t>
            </a:r>
            <a:r>
              <a:rPr kumimoji="1" lang="en-US" altLang="zh-CN" dirty="0" err="1">
                <a:solidFill>
                  <a:schemeClr val="tx1"/>
                </a:solidFill>
              </a:rPr>
              <a:t>BamHI</a:t>
            </a:r>
            <a:r>
              <a:rPr kumimoji="1" lang="zh-CN" altLang="en-US" dirty="0">
                <a:solidFill>
                  <a:schemeClr val="tx1"/>
                </a:solidFill>
              </a:rPr>
              <a:t>的位点插入外源</a:t>
            </a:r>
            <a:r>
              <a:rPr kumimoji="1" lang="en-US" altLang="zh-CN" dirty="0">
                <a:solidFill>
                  <a:schemeClr val="tx1"/>
                </a:solidFill>
              </a:rPr>
              <a:t>DNA</a:t>
            </a:r>
            <a:r>
              <a:rPr kumimoji="1" lang="zh-CN" altLang="en-US" dirty="0">
                <a:solidFill>
                  <a:schemeClr val="tx1"/>
                </a:solidFill>
              </a:rPr>
              <a:t>，然后转化大肠杆菌</a:t>
            </a:r>
            <a:r>
              <a:rPr kumimoji="1" lang="en-US" altLang="zh-CN" dirty="0">
                <a:solidFill>
                  <a:schemeClr val="tx1"/>
                </a:solidFill>
              </a:rPr>
              <a:t>(</a:t>
            </a:r>
            <a:r>
              <a:rPr kumimoji="1" lang="en-US" altLang="zh-CN" dirty="0" err="1">
                <a:solidFill>
                  <a:schemeClr val="tx1"/>
                </a:solidFill>
              </a:rPr>
              <a:t>Tet</a:t>
            </a:r>
            <a:r>
              <a:rPr kumimoji="1" lang="en-US" altLang="zh-CN" baseline="30000" dirty="0" err="1">
                <a:solidFill>
                  <a:schemeClr val="tx1"/>
                </a:solidFill>
              </a:rPr>
              <a:t>s</a:t>
            </a:r>
            <a:r>
              <a:rPr kumimoji="1" lang="zh-CN" altLang="en-US" dirty="0">
                <a:solidFill>
                  <a:schemeClr val="tx1"/>
                </a:solidFill>
              </a:rPr>
              <a:t>、</a:t>
            </a:r>
            <a:r>
              <a:rPr kumimoji="1" lang="en-US" altLang="zh-CN" dirty="0">
                <a:solidFill>
                  <a:schemeClr val="tx1"/>
                </a:solidFill>
              </a:rPr>
              <a:t>Amp</a:t>
            </a:r>
            <a:r>
              <a:rPr kumimoji="1" lang="en-US" altLang="zh-CN" baseline="30000" dirty="0">
                <a:solidFill>
                  <a:schemeClr val="tx1"/>
                </a:solidFill>
              </a:rPr>
              <a:t>s</a:t>
            </a:r>
            <a:r>
              <a:rPr kumimoji="1" lang="en-US" altLang="zh-CN" dirty="0">
                <a:solidFill>
                  <a:schemeClr val="tx1"/>
                </a:solidFill>
              </a:rPr>
              <a:t>)</a:t>
            </a:r>
            <a:r>
              <a:rPr kumimoji="1" lang="zh-CN" altLang="en-US" dirty="0">
                <a:solidFill>
                  <a:schemeClr val="tx1"/>
                </a:solidFill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61" name="Picture 5" descr="xinshu-f10-3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70" y="0"/>
            <a:ext cx="4305300" cy="6858000"/>
          </a:xfrm>
          <a:prstGeom prst="rect">
            <a:avLst/>
          </a:prstGeom>
          <a:noFill/>
        </p:spPr>
      </p:pic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4404090" y="614590"/>
            <a:ext cx="4679950" cy="563231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含有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重组质粒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(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即带有外源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的质粒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)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的宿主细胞失去对四环素的抗性，所以不能在含有四环素培养基的平板上生长，但仍能在含有氨苄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青霉素的培养基平板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上生长。而那些含有不带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外源基因质粒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的宿主细胞，则可以在含有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四环素和氨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苄青霉素培养基的平板上生长，这样就很容易筛选到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含目的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基因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的宿主。 </a:t>
            </a:r>
            <a:endParaRPr kumimoji="1" lang="zh-CN" altLang="en-US" dirty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5" name="Rectangle 3"/>
          <p:cNvSpPr>
            <a:spLocks noChangeArrowheads="1"/>
          </p:cNvSpPr>
          <p:nvPr/>
        </p:nvSpPr>
        <p:spPr bwMode="auto">
          <a:xfrm>
            <a:off x="925375" y="260350"/>
            <a:ext cx="7248525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sz="3200" dirty="0" smtClean="0">
                <a:solidFill>
                  <a:srgbClr val="FF00FF"/>
                </a:solidFill>
                <a:ea typeface="黑体" pitchFamily="49" charset="-122"/>
                <a:cs typeface="Times New Roman" pitchFamily="18" charset="0"/>
              </a:rPr>
              <a:t>2. </a:t>
            </a:r>
            <a:r>
              <a:rPr lang="zh-CN" altLang="en-US" sz="3200" dirty="0" smtClean="0">
                <a:solidFill>
                  <a:srgbClr val="FF00FF"/>
                </a:solidFill>
                <a:ea typeface="黑体" pitchFamily="49" charset="-122"/>
                <a:cs typeface="Times New Roman" pitchFamily="18" charset="0"/>
              </a:rPr>
              <a:t>质粒</a:t>
            </a:r>
            <a:r>
              <a:rPr lang="en-US" altLang="zh-CN" sz="3200" dirty="0">
                <a:solidFill>
                  <a:srgbClr val="FF00FF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3200" dirty="0">
                <a:solidFill>
                  <a:srgbClr val="FF00FF"/>
                </a:solidFill>
                <a:ea typeface="黑体" pitchFamily="49" charset="-122"/>
                <a:cs typeface="Times New Roman" pitchFamily="18" charset="0"/>
              </a:rPr>
              <a:t>的分离纯化</a:t>
            </a:r>
          </a:p>
        </p:txBody>
      </p:sp>
      <p:sp>
        <p:nvSpPr>
          <p:cNvPr id="525316" name="Rectangle 4"/>
          <p:cNvSpPr>
            <a:spLocks noChangeArrowheads="1"/>
          </p:cNvSpPr>
          <p:nvPr/>
        </p:nvSpPr>
        <p:spPr bwMode="auto">
          <a:xfrm>
            <a:off x="305768" y="1285483"/>
            <a:ext cx="678338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实验室一般使用下列三种方法制备质粒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： </a:t>
            </a:r>
          </a:p>
        </p:txBody>
      </p:sp>
      <p:sp>
        <p:nvSpPr>
          <p:cNvPr id="525317" name="Rectangle 5"/>
          <p:cNvSpPr>
            <a:spLocks noChangeArrowheads="1"/>
          </p:cNvSpPr>
          <p:nvPr/>
        </p:nvSpPr>
        <p:spPr bwMode="auto">
          <a:xfrm>
            <a:off x="1238488" y="2063723"/>
            <a:ext cx="395446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氯化铯密度梯度离心法 </a:t>
            </a:r>
          </a:p>
        </p:txBody>
      </p:sp>
      <p:sp>
        <p:nvSpPr>
          <p:cNvPr id="525318" name="Rectangle 6"/>
          <p:cNvSpPr>
            <a:spLocks noChangeArrowheads="1"/>
          </p:cNvSpPr>
          <p:nvPr/>
        </p:nvSpPr>
        <p:spPr bwMode="auto">
          <a:xfrm>
            <a:off x="1227585" y="2582315"/>
            <a:ext cx="761661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质粒</a:t>
            </a:r>
            <a:r>
              <a:rPr lang="en-US" altLang="zh-CN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纯度高、周期长、设备要求</a:t>
            </a:r>
            <a:r>
              <a:rPr lang="zh-CN" altLang="en-US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高、溴化乙锭污染</a:t>
            </a:r>
            <a:endParaRPr lang="zh-CN" altLang="en-US" dirty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25319" name="Rectangle 7"/>
          <p:cNvSpPr>
            <a:spLocks noChangeArrowheads="1"/>
          </p:cNvSpPr>
          <p:nvPr/>
        </p:nvSpPr>
        <p:spPr bwMode="auto">
          <a:xfrm>
            <a:off x="1235158" y="3318185"/>
            <a:ext cx="17938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碱溶法 </a:t>
            </a:r>
          </a:p>
        </p:txBody>
      </p:sp>
      <p:sp>
        <p:nvSpPr>
          <p:cNvPr id="525320" name="Rectangle 8"/>
          <p:cNvSpPr>
            <a:spLocks noChangeArrowheads="1"/>
          </p:cNvSpPr>
          <p:nvPr/>
        </p:nvSpPr>
        <p:spPr bwMode="auto">
          <a:xfrm>
            <a:off x="1242393" y="3850728"/>
            <a:ext cx="6096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质粒</a:t>
            </a:r>
            <a:r>
              <a:rPr lang="en-US" altLang="zh-CN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纯度低、</a:t>
            </a:r>
            <a:r>
              <a:rPr lang="zh-CN" altLang="en-US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快速、操作简便</a:t>
            </a:r>
          </a:p>
        </p:txBody>
      </p:sp>
      <p:sp>
        <p:nvSpPr>
          <p:cNvPr id="525321" name="Rectangle 9"/>
          <p:cNvSpPr>
            <a:spLocks noChangeArrowheads="1"/>
          </p:cNvSpPr>
          <p:nvPr/>
        </p:nvSpPr>
        <p:spPr bwMode="auto">
          <a:xfrm>
            <a:off x="1256288" y="4566480"/>
            <a:ext cx="21542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沸水浴法 </a:t>
            </a:r>
          </a:p>
        </p:txBody>
      </p:sp>
      <p:sp>
        <p:nvSpPr>
          <p:cNvPr id="525322" name="Rectangle 10"/>
          <p:cNvSpPr>
            <a:spLocks noChangeArrowheads="1"/>
          </p:cNvSpPr>
          <p:nvPr/>
        </p:nvSpPr>
        <p:spPr bwMode="auto">
          <a:xfrm>
            <a:off x="1245203" y="5076798"/>
            <a:ext cx="738028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质粒</a:t>
            </a:r>
            <a:r>
              <a:rPr lang="en-US" altLang="zh-CN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纯度、操作周期介于氯化铯法和碱溶法之间</a:t>
            </a:r>
          </a:p>
        </p:txBody>
      </p:sp>
      <p:sp>
        <p:nvSpPr>
          <p:cNvPr id="525323" name="Oval 11"/>
          <p:cNvSpPr>
            <a:spLocks noChangeArrowheads="1"/>
          </p:cNvSpPr>
          <p:nvPr/>
        </p:nvSpPr>
        <p:spPr bwMode="auto">
          <a:xfrm>
            <a:off x="763825" y="2247353"/>
            <a:ext cx="271463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3366FF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25324" name="Oval 12"/>
          <p:cNvSpPr>
            <a:spLocks noChangeArrowheads="1"/>
          </p:cNvSpPr>
          <p:nvPr/>
        </p:nvSpPr>
        <p:spPr bwMode="auto">
          <a:xfrm>
            <a:off x="763825" y="3504653"/>
            <a:ext cx="271463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3366FF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25325" name="Oval 13"/>
          <p:cNvSpPr>
            <a:spLocks noChangeArrowheads="1"/>
          </p:cNvSpPr>
          <p:nvPr/>
        </p:nvSpPr>
        <p:spPr bwMode="auto">
          <a:xfrm>
            <a:off x="763825" y="4761953"/>
            <a:ext cx="271463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3366FF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4" name="Rectangle 4"/>
          <p:cNvSpPr>
            <a:spLocks noChangeArrowheads="1"/>
          </p:cNvSpPr>
          <p:nvPr/>
        </p:nvSpPr>
        <p:spPr bwMode="auto">
          <a:xfrm>
            <a:off x="809460" y="759135"/>
            <a:ext cx="6295869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载体应具备</a:t>
            </a:r>
            <a:r>
              <a:rPr lang="zh-CN" altLang="en-US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的</a:t>
            </a:r>
            <a:r>
              <a:rPr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特征</a:t>
            </a:r>
          </a:p>
        </p:txBody>
      </p:sp>
      <p:sp>
        <p:nvSpPr>
          <p:cNvPr id="506885" name="Rectangle 5"/>
          <p:cNvSpPr>
            <a:spLocks noChangeArrowheads="1"/>
          </p:cNvSpPr>
          <p:nvPr/>
        </p:nvSpPr>
        <p:spPr bwMode="auto">
          <a:xfrm>
            <a:off x="1053356" y="1692275"/>
            <a:ext cx="71628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具有针对受体细胞的亲缘性或亲和性（</a:t>
            </a:r>
            <a:r>
              <a:rPr lang="zh-CN" altLang="en-US" dirty="0">
                <a:ea typeface="黑体" pitchFamily="49" charset="-122"/>
                <a:cs typeface="Times New Roman" pitchFamily="18" charset="0"/>
              </a:rPr>
              <a:t>可转移性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） </a:t>
            </a:r>
          </a:p>
        </p:txBody>
      </p:sp>
      <p:sp>
        <p:nvSpPr>
          <p:cNvPr id="506886" name="Oval 6"/>
          <p:cNvSpPr>
            <a:spLocks noChangeArrowheads="1"/>
          </p:cNvSpPr>
          <p:nvPr/>
        </p:nvSpPr>
        <p:spPr bwMode="auto">
          <a:xfrm>
            <a:off x="443756" y="1890895"/>
            <a:ext cx="304800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06887" name="Rectangle 7"/>
          <p:cNvSpPr>
            <a:spLocks noChangeArrowheads="1"/>
          </p:cNvSpPr>
          <p:nvPr/>
        </p:nvSpPr>
        <p:spPr bwMode="auto">
          <a:xfrm>
            <a:off x="1053356" y="4526665"/>
            <a:ext cx="534035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具有合适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的标记基因 </a:t>
            </a:r>
            <a:endParaRPr lang="zh-CN" altLang="en-US" dirty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06888" name="Oval 8"/>
          <p:cNvSpPr>
            <a:spLocks noChangeArrowheads="1"/>
          </p:cNvSpPr>
          <p:nvPr/>
        </p:nvSpPr>
        <p:spPr bwMode="auto">
          <a:xfrm>
            <a:off x="443756" y="2595745"/>
            <a:ext cx="304800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06889" name="Rectangle 9"/>
          <p:cNvSpPr>
            <a:spLocks noChangeArrowheads="1"/>
          </p:cNvSpPr>
          <p:nvPr/>
        </p:nvSpPr>
        <p:spPr bwMode="auto">
          <a:xfrm>
            <a:off x="1053356" y="3116965"/>
            <a:ext cx="47244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具有较高的外源</a:t>
            </a:r>
            <a:r>
              <a:rPr lang="en-US" altLang="zh-CN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的载装能力 </a:t>
            </a:r>
          </a:p>
        </p:txBody>
      </p:sp>
      <p:sp>
        <p:nvSpPr>
          <p:cNvPr id="506890" name="Oval 10"/>
          <p:cNvSpPr>
            <a:spLocks noChangeArrowheads="1"/>
          </p:cNvSpPr>
          <p:nvPr/>
        </p:nvSpPr>
        <p:spPr bwMode="auto">
          <a:xfrm>
            <a:off x="443756" y="3300595"/>
            <a:ext cx="304800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06891" name="Rectangle 11"/>
          <p:cNvSpPr>
            <a:spLocks noChangeArrowheads="1"/>
          </p:cNvSpPr>
          <p:nvPr/>
        </p:nvSpPr>
        <p:spPr bwMode="auto">
          <a:xfrm>
            <a:off x="1053355" y="3821815"/>
            <a:ext cx="7875491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具有多种单一的核酸内切酶识别切割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位点（多克隆位点） </a:t>
            </a:r>
            <a:endParaRPr lang="zh-CN" altLang="en-US" dirty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06892" name="Oval 12"/>
          <p:cNvSpPr>
            <a:spLocks noChangeArrowheads="1"/>
          </p:cNvSpPr>
          <p:nvPr/>
        </p:nvSpPr>
        <p:spPr bwMode="auto">
          <a:xfrm>
            <a:off x="443756" y="4005445"/>
            <a:ext cx="304800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06893" name="Rectangle 13"/>
          <p:cNvSpPr>
            <a:spLocks noChangeArrowheads="1"/>
          </p:cNvSpPr>
          <p:nvPr/>
        </p:nvSpPr>
        <p:spPr bwMode="auto">
          <a:xfrm>
            <a:off x="1053356" y="2412115"/>
            <a:ext cx="71628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具有与特定受体细胞相适应的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复制位点或整合位点 </a:t>
            </a:r>
          </a:p>
        </p:txBody>
      </p:sp>
      <p:sp>
        <p:nvSpPr>
          <p:cNvPr id="506894" name="Oval 14"/>
          <p:cNvSpPr>
            <a:spLocks noChangeArrowheads="1"/>
          </p:cNvSpPr>
          <p:nvPr/>
        </p:nvSpPr>
        <p:spPr bwMode="auto">
          <a:xfrm>
            <a:off x="443756" y="4710295"/>
            <a:ext cx="304800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40" name="Rectangle 4"/>
          <p:cNvSpPr>
            <a:spLocks noChangeArrowheads="1"/>
          </p:cNvSpPr>
          <p:nvPr/>
        </p:nvSpPr>
        <p:spPr bwMode="auto">
          <a:xfrm>
            <a:off x="495383" y="738325"/>
            <a:ext cx="47704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latin typeface="Arial" charset="0"/>
                <a:ea typeface="黑体" pitchFamily="2" charset="-122"/>
              </a:rPr>
              <a:t>氯化铯密度梯度离心法： </a:t>
            </a:r>
          </a:p>
        </p:txBody>
      </p:sp>
      <p:sp>
        <p:nvSpPr>
          <p:cNvPr id="526341" name="Rectangle 5"/>
          <p:cNvSpPr>
            <a:spLocks noChangeArrowheads="1"/>
          </p:cNvSpPr>
          <p:nvPr/>
        </p:nvSpPr>
        <p:spPr bwMode="auto">
          <a:xfrm>
            <a:off x="1013400" y="1650225"/>
            <a:ext cx="45116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用含有</a:t>
            </a:r>
            <a:r>
              <a:rPr lang="en-US" altLang="zh-CN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EDTA</a:t>
            </a:r>
            <a:r>
              <a:rPr lang="zh-CN" altLang="en-US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的缓冲液悬浮菌体 </a:t>
            </a:r>
          </a:p>
        </p:txBody>
      </p:sp>
      <p:sp>
        <p:nvSpPr>
          <p:cNvPr id="526342" name="Rectangle 6"/>
          <p:cNvSpPr>
            <a:spLocks noChangeArrowheads="1"/>
          </p:cNvSpPr>
          <p:nvPr/>
        </p:nvSpPr>
        <p:spPr bwMode="auto">
          <a:xfrm>
            <a:off x="1013400" y="2259825"/>
            <a:ext cx="4289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加溶菌酶裂解细菌细胞壁 </a:t>
            </a:r>
          </a:p>
        </p:txBody>
      </p:sp>
      <p:sp>
        <p:nvSpPr>
          <p:cNvPr id="526343" name="Rectangle 7"/>
          <p:cNvSpPr>
            <a:spLocks noChangeArrowheads="1"/>
          </p:cNvSpPr>
          <p:nvPr/>
        </p:nvSpPr>
        <p:spPr bwMode="auto">
          <a:xfrm>
            <a:off x="1013400" y="2869425"/>
            <a:ext cx="34242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加</a:t>
            </a:r>
            <a:r>
              <a:rPr lang="en-US" altLang="zh-CN" dirty="0" err="1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CsCl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和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溴化乙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锭</a:t>
            </a:r>
          </a:p>
        </p:txBody>
      </p:sp>
      <p:sp>
        <p:nvSpPr>
          <p:cNvPr id="526344" name="Rectangle 8"/>
          <p:cNvSpPr>
            <a:spLocks noChangeArrowheads="1"/>
          </p:cNvSpPr>
          <p:nvPr/>
        </p:nvSpPr>
        <p:spPr bwMode="auto">
          <a:xfrm>
            <a:off x="1013400" y="3479025"/>
            <a:ext cx="21669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超速离心过夜</a:t>
            </a:r>
          </a:p>
        </p:txBody>
      </p:sp>
      <p:sp>
        <p:nvSpPr>
          <p:cNvPr id="526345" name="Rectangle 9"/>
          <p:cNvSpPr>
            <a:spLocks noChangeArrowheads="1"/>
          </p:cNvSpPr>
          <p:nvPr/>
        </p:nvSpPr>
        <p:spPr bwMode="auto">
          <a:xfrm>
            <a:off x="1013400" y="4088625"/>
            <a:ext cx="40005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紫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外灯下吸取</a:t>
            </a:r>
            <a:r>
              <a:rPr lang="en-US" altLang="zh-CN" dirty="0" err="1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cccDNA</a:t>
            </a:r>
            <a:endParaRPr lang="en-US" altLang="zh-CN" dirty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26346" name="Rectangle 10"/>
          <p:cNvSpPr>
            <a:spLocks noChangeArrowheads="1"/>
          </p:cNvSpPr>
          <p:nvPr/>
        </p:nvSpPr>
        <p:spPr bwMode="auto">
          <a:xfrm>
            <a:off x="1013400" y="4698225"/>
            <a:ext cx="32083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稀释沉淀</a:t>
            </a:r>
            <a:r>
              <a:rPr lang="en-US" altLang="zh-CN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cccDNA</a:t>
            </a:r>
          </a:p>
        </p:txBody>
      </p:sp>
      <p:sp>
        <p:nvSpPr>
          <p:cNvPr id="526347" name="AutoShape 11"/>
          <p:cNvSpPr>
            <a:spLocks noChangeArrowheads="1"/>
          </p:cNvSpPr>
          <p:nvPr/>
        </p:nvSpPr>
        <p:spPr bwMode="auto">
          <a:xfrm>
            <a:off x="5618738" y="1955025"/>
            <a:ext cx="812800" cy="327660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9999FF">
                  <a:gamma/>
                  <a:shade val="46275"/>
                  <a:invGamma/>
                </a:srgbClr>
              </a:gs>
              <a:gs pos="50000">
                <a:srgbClr val="9999FF"/>
              </a:gs>
              <a:gs pos="100000">
                <a:srgbClr val="9999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26349" name="Rectangle 13"/>
          <p:cNvSpPr>
            <a:spLocks noChangeArrowheads="1"/>
          </p:cNvSpPr>
          <p:nvPr/>
        </p:nvSpPr>
        <p:spPr bwMode="auto">
          <a:xfrm>
            <a:off x="5618738" y="2869425"/>
            <a:ext cx="812800" cy="76200"/>
          </a:xfrm>
          <a:prstGeom prst="rect">
            <a:avLst/>
          </a:prstGeom>
          <a:gradFill rotWithShape="0">
            <a:gsLst>
              <a:gs pos="0">
                <a:srgbClr val="FF6600">
                  <a:gamma/>
                  <a:shade val="46275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26350" name="Rectangle 14"/>
          <p:cNvSpPr>
            <a:spLocks noChangeArrowheads="1"/>
          </p:cNvSpPr>
          <p:nvPr/>
        </p:nvSpPr>
        <p:spPr bwMode="auto">
          <a:xfrm>
            <a:off x="5618738" y="3250425"/>
            <a:ext cx="812800" cy="76200"/>
          </a:xfrm>
          <a:prstGeom prst="rect">
            <a:avLst/>
          </a:prstGeom>
          <a:gradFill rotWithShape="0">
            <a:gsLst>
              <a:gs pos="0">
                <a:srgbClr val="FF6600">
                  <a:gamma/>
                  <a:shade val="46275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26351" name="Rectangle 15"/>
          <p:cNvSpPr>
            <a:spLocks noChangeArrowheads="1"/>
          </p:cNvSpPr>
          <p:nvPr/>
        </p:nvSpPr>
        <p:spPr bwMode="auto">
          <a:xfrm>
            <a:off x="5618738" y="3707625"/>
            <a:ext cx="812800" cy="152400"/>
          </a:xfrm>
          <a:prstGeom prst="rect">
            <a:avLst/>
          </a:prstGeom>
          <a:gradFill rotWithShape="0">
            <a:gsLst>
              <a:gs pos="0">
                <a:srgbClr val="FF6600">
                  <a:gamma/>
                  <a:shade val="46275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26352" name="Rectangle 16"/>
          <p:cNvSpPr>
            <a:spLocks noChangeArrowheads="1"/>
          </p:cNvSpPr>
          <p:nvPr/>
        </p:nvSpPr>
        <p:spPr bwMode="auto">
          <a:xfrm>
            <a:off x="5618738" y="4698225"/>
            <a:ext cx="812800" cy="152400"/>
          </a:xfrm>
          <a:prstGeom prst="rect">
            <a:avLst/>
          </a:prstGeom>
          <a:gradFill rotWithShape="0">
            <a:gsLst>
              <a:gs pos="0">
                <a:srgbClr val="FF6600">
                  <a:gamma/>
                  <a:shade val="46275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26353" name="Line 17"/>
          <p:cNvSpPr>
            <a:spLocks noChangeShapeType="1"/>
          </p:cNvSpPr>
          <p:nvPr/>
        </p:nvSpPr>
        <p:spPr bwMode="auto">
          <a:xfrm flipV="1">
            <a:off x="6568063" y="2183625"/>
            <a:ext cx="40640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26354" name="Line 18"/>
          <p:cNvSpPr>
            <a:spLocks noChangeShapeType="1"/>
          </p:cNvSpPr>
          <p:nvPr/>
        </p:nvSpPr>
        <p:spPr bwMode="auto">
          <a:xfrm>
            <a:off x="6568063" y="3288525"/>
            <a:ext cx="269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26355" name="Line 19"/>
          <p:cNvSpPr>
            <a:spLocks noChangeShapeType="1"/>
          </p:cNvSpPr>
          <p:nvPr/>
        </p:nvSpPr>
        <p:spPr bwMode="auto">
          <a:xfrm>
            <a:off x="6568063" y="3783825"/>
            <a:ext cx="338137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26356" name="Line 20"/>
          <p:cNvSpPr>
            <a:spLocks noChangeShapeType="1"/>
          </p:cNvSpPr>
          <p:nvPr/>
        </p:nvSpPr>
        <p:spPr bwMode="auto">
          <a:xfrm>
            <a:off x="6568063" y="4774425"/>
            <a:ext cx="269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26357" name="Rectangle 21"/>
          <p:cNvSpPr>
            <a:spLocks noChangeArrowheads="1"/>
          </p:cNvSpPr>
          <p:nvPr/>
        </p:nvSpPr>
        <p:spPr bwMode="auto">
          <a:xfrm>
            <a:off x="6974463" y="1650225"/>
            <a:ext cx="15970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proteins</a:t>
            </a:r>
          </a:p>
        </p:txBody>
      </p:sp>
      <p:sp>
        <p:nvSpPr>
          <p:cNvPr id="526358" name="Rectangle 22"/>
          <p:cNvSpPr>
            <a:spLocks noChangeArrowheads="1"/>
          </p:cNvSpPr>
          <p:nvPr/>
        </p:nvSpPr>
        <p:spPr bwMode="auto">
          <a:xfrm>
            <a:off x="6974463" y="2640825"/>
            <a:ext cx="1501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ocDNA</a:t>
            </a:r>
          </a:p>
        </p:txBody>
      </p:sp>
      <p:sp>
        <p:nvSpPr>
          <p:cNvPr id="526359" name="Rectangle 23"/>
          <p:cNvSpPr>
            <a:spLocks noChangeArrowheads="1"/>
          </p:cNvSpPr>
          <p:nvPr/>
        </p:nvSpPr>
        <p:spPr bwMode="auto">
          <a:xfrm>
            <a:off x="6974463" y="3021825"/>
            <a:ext cx="1501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L-DNA</a:t>
            </a:r>
          </a:p>
        </p:txBody>
      </p:sp>
      <p:sp>
        <p:nvSpPr>
          <p:cNvPr id="526360" name="Rectangle 24"/>
          <p:cNvSpPr>
            <a:spLocks noChangeArrowheads="1"/>
          </p:cNvSpPr>
          <p:nvPr/>
        </p:nvSpPr>
        <p:spPr bwMode="auto">
          <a:xfrm>
            <a:off x="6974463" y="3707625"/>
            <a:ext cx="1784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cccDNA</a:t>
            </a:r>
          </a:p>
        </p:txBody>
      </p:sp>
      <p:sp>
        <p:nvSpPr>
          <p:cNvPr id="526361" name="Rectangle 25"/>
          <p:cNvSpPr>
            <a:spLocks noChangeArrowheads="1"/>
          </p:cNvSpPr>
          <p:nvPr/>
        </p:nvSpPr>
        <p:spPr bwMode="auto">
          <a:xfrm>
            <a:off x="6974463" y="4393425"/>
            <a:ext cx="13144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RNAs</a:t>
            </a: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402705" y="766270"/>
            <a:ext cx="33178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碱溶法： </a:t>
            </a:r>
          </a:p>
        </p:txBody>
      </p:sp>
      <p:sp>
        <p:nvSpPr>
          <p:cNvPr id="527365" name="Rectangle 5"/>
          <p:cNvSpPr>
            <a:spLocks noChangeArrowheads="1"/>
          </p:cNvSpPr>
          <p:nvPr/>
        </p:nvSpPr>
        <p:spPr bwMode="auto">
          <a:xfrm>
            <a:off x="380398" y="1575530"/>
            <a:ext cx="44831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用含有</a:t>
            </a:r>
            <a:r>
              <a:rPr lang="en-US" altLang="zh-CN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EDTA</a:t>
            </a:r>
            <a:r>
              <a:rPr lang="zh-CN" altLang="en-US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的缓冲液悬浮菌体 </a:t>
            </a:r>
          </a:p>
        </p:txBody>
      </p:sp>
      <p:sp>
        <p:nvSpPr>
          <p:cNvPr id="527366" name="Rectangle 6"/>
          <p:cNvSpPr>
            <a:spLocks noChangeArrowheads="1"/>
          </p:cNvSpPr>
          <p:nvPr/>
        </p:nvSpPr>
        <p:spPr bwMode="auto">
          <a:xfrm>
            <a:off x="380398" y="2013680"/>
            <a:ext cx="39274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加溶菌酶裂解细菌细胞壁 </a:t>
            </a:r>
          </a:p>
        </p:txBody>
      </p:sp>
      <p:sp>
        <p:nvSpPr>
          <p:cNvPr id="527367" name="Rectangle 7"/>
          <p:cNvSpPr>
            <a:spLocks noChangeArrowheads="1"/>
          </p:cNvSpPr>
          <p:nvPr/>
        </p:nvSpPr>
        <p:spPr bwMode="auto">
          <a:xfrm>
            <a:off x="380398" y="2513743"/>
            <a:ext cx="691356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加</a:t>
            </a:r>
            <a:r>
              <a:rPr lang="en-US" altLang="zh-CN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NaOH</a:t>
            </a:r>
            <a:r>
              <a:rPr lang="zh-CN" altLang="en-US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和</a:t>
            </a:r>
            <a:r>
              <a:rPr lang="en-US" altLang="zh-CN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SDS</a:t>
            </a:r>
            <a:r>
              <a:rPr lang="zh-CN" altLang="en-US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的混合溶液，去膜释放内含物 </a:t>
            </a:r>
          </a:p>
        </p:txBody>
      </p:sp>
      <p:sp>
        <p:nvSpPr>
          <p:cNvPr id="527368" name="Rectangle 8"/>
          <p:cNvSpPr>
            <a:spLocks noChangeArrowheads="1"/>
          </p:cNvSpPr>
          <p:nvPr/>
        </p:nvSpPr>
        <p:spPr bwMode="auto">
          <a:xfrm>
            <a:off x="380398" y="3015393"/>
            <a:ext cx="67881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加高浓度的醋酸钾溶液，沉淀染色体，去除染</a:t>
            </a:r>
          </a:p>
        </p:txBody>
      </p:sp>
      <p:sp>
        <p:nvSpPr>
          <p:cNvPr id="527369" name="Rectangle 9"/>
          <p:cNvSpPr>
            <a:spLocks noChangeArrowheads="1"/>
          </p:cNvSpPr>
          <p:nvPr/>
        </p:nvSpPr>
        <p:spPr bwMode="auto">
          <a:xfrm>
            <a:off x="359760" y="3515455"/>
            <a:ext cx="44132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色体</a:t>
            </a:r>
            <a:r>
              <a:rPr lang="en-US" altLang="zh-CN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及大部分蛋白质 </a:t>
            </a:r>
          </a:p>
        </p:txBody>
      </p:sp>
      <p:sp>
        <p:nvSpPr>
          <p:cNvPr id="527370" name="Rectangle 10"/>
          <p:cNvSpPr>
            <a:spLocks noChangeArrowheads="1"/>
          </p:cNvSpPr>
          <p:nvPr/>
        </p:nvSpPr>
        <p:spPr bwMode="auto">
          <a:xfrm>
            <a:off x="380398" y="4017105"/>
            <a:ext cx="799306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离心取上清液，用苯酚</a:t>
            </a:r>
            <a:r>
              <a:rPr lang="en-US" altLang="zh-CN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氯仿萃取，去除痕量的蛋白质</a:t>
            </a:r>
          </a:p>
        </p:txBody>
      </p:sp>
      <p:sp>
        <p:nvSpPr>
          <p:cNvPr id="527371" name="Rectangle 11"/>
          <p:cNvSpPr>
            <a:spLocks noChangeArrowheads="1"/>
          </p:cNvSpPr>
          <p:nvPr/>
        </p:nvSpPr>
        <p:spPr bwMode="auto">
          <a:xfrm>
            <a:off x="380398" y="4517168"/>
            <a:ext cx="53467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乙醇或异丙醇沉淀水相质粒</a:t>
            </a:r>
            <a:r>
              <a:rPr lang="en-US" altLang="zh-CN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DNA</a:t>
            </a:r>
          </a:p>
        </p:txBody>
      </p:sp>
      <p:sp>
        <p:nvSpPr>
          <p:cNvPr id="527372" name="Rectangle 12"/>
          <p:cNvSpPr>
            <a:spLocks noChangeArrowheads="1"/>
          </p:cNvSpPr>
          <p:nvPr/>
        </p:nvSpPr>
        <p:spPr bwMode="auto">
          <a:xfrm>
            <a:off x="380398" y="4998025"/>
            <a:ext cx="642778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用无</a:t>
            </a:r>
            <a:r>
              <a:rPr lang="en-US" altLang="zh-CN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DNase</a:t>
            </a:r>
            <a:r>
              <a:rPr lang="zh-CN" altLang="en-US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的</a:t>
            </a:r>
            <a:r>
              <a:rPr lang="en-US" altLang="zh-CN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RNase</a:t>
            </a:r>
            <a:r>
              <a:rPr lang="zh-CN" altLang="en-US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去除残余的</a:t>
            </a:r>
            <a:r>
              <a:rPr lang="en-US" altLang="zh-CN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RNA </a:t>
            </a:r>
          </a:p>
        </p:txBody>
      </p:sp>
      <p:grpSp>
        <p:nvGrpSpPr>
          <p:cNvPr id="527390" name="Group 30"/>
          <p:cNvGrpSpPr>
            <a:grpSpLocks/>
          </p:cNvGrpSpPr>
          <p:nvPr/>
        </p:nvGrpSpPr>
        <p:grpSpPr bwMode="auto">
          <a:xfrm>
            <a:off x="5152998" y="955930"/>
            <a:ext cx="4125912" cy="2971800"/>
            <a:chOff x="3016" y="356"/>
            <a:chExt cx="2599" cy="1872"/>
          </a:xfrm>
          <a:effectLst/>
        </p:grpSpPr>
        <p:sp>
          <p:nvSpPr>
            <p:cNvPr id="527373" name="Rectangle 13"/>
            <p:cNvSpPr>
              <a:spLocks noChangeArrowheads="1"/>
            </p:cNvSpPr>
            <p:nvPr/>
          </p:nvSpPr>
          <p:spPr bwMode="auto">
            <a:xfrm>
              <a:off x="4122" y="356"/>
              <a:ext cx="426" cy="1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527374" name="Rectangle 14"/>
            <p:cNvSpPr>
              <a:spLocks noChangeArrowheads="1"/>
            </p:cNvSpPr>
            <p:nvPr/>
          </p:nvSpPr>
          <p:spPr bwMode="auto">
            <a:xfrm>
              <a:off x="4207" y="452"/>
              <a:ext cx="256" cy="48"/>
            </a:xfrm>
            <a:prstGeom prst="rect">
              <a:avLst/>
            </a:prstGeom>
            <a:solidFill>
              <a:srgbClr val="96969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527375" name="Rectangle 15"/>
            <p:cNvSpPr>
              <a:spLocks noChangeArrowheads="1"/>
            </p:cNvSpPr>
            <p:nvPr/>
          </p:nvSpPr>
          <p:spPr bwMode="auto">
            <a:xfrm>
              <a:off x="4207" y="1652"/>
              <a:ext cx="256" cy="48"/>
            </a:xfrm>
            <a:prstGeom prst="rect">
              <a:avLst/>
            </a:prstGeom>
            <a:gradFill rotWithShape="0">
              <a:gsLst>
                <a:gs pos="0">
                  <a:srgbClr val="FF6600">
                    <a:gamma/>
                    <a:shade val="46275"/>
                    <a:invGamma/>
                  </a:srgbClr>
                </a:gs>
                <a:gs pos="50000">
                  <a:srgbClr val="FF6600"/>
                </a:gs>
                <a:gs pos="100000">
                  <a:srgbClr val="FF66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527376" name="Rectangle 16"/>
            <p:cNvSpPr>
              <a:spLocks noChangeArrowheads="1"/>
            </p:cNvSpPr>
            <p:nvPr/>
          </p:nvSpPr>
          <p:spPr bwMode="auto">
            <a:xfrm>
              <a:off x="4207" y="1364"/>
              <a:ext cx="256" cy="48"/>
            </a:xfrm>
            <a:prstGeom prst="rect">
              <a:avLst/>
            </a:prstGeom>
            <a:gradFill rotWithShape="0">
              <a:gsLst>
                <a:gs pos="0">
                  <a:srgbClr val="FF6600">
                    <a:gamma/>
                    <a:shade val="46275"/>
                    <a:invGamma/>
                  </a:srgbClr>
                </a:gs>
                <a:gs pos="50000">
                  <a:srgbClr val="FF6600"/>
                </a:gs>
                <a:gs pos="100000">
                  <a:srgbClr val="FF66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527377" name="Rectangle 17"/>
            <p:cNvSpPr>
              <a:spLocks noChangeArrowheads="1"/>
            </p:cNvSpPr>
            <p:nvPr/>
          </p:nvSpPr>
          <p:spPr bwMode="auto">
            <a:xfrm>
              <a:off x="4207" y="1268"/>
              <a:ext cx="256" cy="48"/>
            </a:xfrm>
            <a:prstGeom prst="rect">
              <a:avLst/>
            </a:prstGeom>
            <a:gradFill rotWithShape="0">
              <a:gsLst>
                <a:gs pos="0">
                  <a:srgbClr val="FF6600">
                    <a:gamma/>
                    <a:shade val="46275"/>
                    <a:invGamma/>
                  </a:srgbClr>
                </a:gs>
                <a:gs pos="50000">
                  <a:srgbClr val="FF6600"/>
                </a:gs>
                <a:gs pos="100000">
                  <a:srgbClr val="FF66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527378" name="Rectangle 18"/>
            <p:cNvSpPr>
              <a:spLocks noChangeArrowheads="1"/>
            </p:cNvSpPr>
            <p:nvPr/>
          </p:nvSpPr>
          <p:spPr bwMode="auto">
            <a:xfrm>
              <a:off x="4207" y="1076"/>
              <a:ext cx="256" cy="48"/>
            </a:xfrm>
            <a:prstGeom prst="rect">
              <a:avLst/>
            </a:prstGeom>
            <a:gradFill rotWithShape="0">
              <a:gsLst>
                <a:gs pos="0">
                  <a:srgbClr val="FF6600">
                    <a:gamma/>
                    <a:shade val="46275"/>
                    <a:invGamma/>
                  </a:srgbClr>
                </a:gs>
                <a:gs pos="50000">
                  <a:srgbClr val="FF6600"/>
                </a:gs>
                <a:gs pos="100000">
                  <a:srgbClr val="FF66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527379" name="Rectangle 19"/>
            <p:cNvSpPr>
              <a:spLocks noChangeArrowheads="1"/>
            </p:cNvSpPr>
            <p:nvPr/>
          </p:nvSpPr>
          <p:spPr bwMode="auto">
            <a:xfrm>
              <a:off x="4207" y="932"/>
              <a:ext cx="256" cy="48"/>
            </a:xfrm>
            <a:prstGeom prst="rect">
              <a:avLst/>
            </a:prstGeom>
            <a:gradFill rotWithShape="0">
              <a:gsLst>
                <a:gs pos="0">
                  <a:srgbClr val="FF6600">
                    <a:gamma/>
                    <a:shade val="46275"/>
                    <a:invGamma/>
                  </a:srgbClr>
                </a:gs>
                <a:gs pos="50000">
                  <a:srgbClr val="FF6600"/>
                </a:gs>
                <a:gs pos="100000">
                  <a:srgbClr val="FF66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527380" name="Line 20"/>
            <p:cNvSpPr>
              <a:spLocks noChangeShapeType="1"/>
            </p:cNvSpPr>
            <p:nvPr/>
          </p:nvSpPr>
          <p:spPr bwMode="auto">
            <a:xfrm>
              <a:off x="4634" y="1676"/>
              <a:ext cx="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527381" name="Rectangle 21"/>
            <p:cNvSpPr>
              <a:spLocks noChangeArrowheads="1"/>
            </p:cNvSpPr>
            <p:nvPr/>
          </p:nvSpPr>
          <p:spPr bwMode="auto">
            <a:xfrm>
              <a:off x="4719" y="1413"/>
              <a:ext cx="89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 eaLnBrk="1" hangingPunct="1">
                <a:lnSpc>
                  <a:spcPct val="150000"/>
                </a:lnSpc>
                <a:buClr>
                  <a:schemeClr val="tx2"/>
                </a:buClr>
              </a:pPr>
              <a:r>
                <a:rPr lang="en-US" altLang="zh-CN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itchFamily="49" charset="-122"/>
                  <a:cs typeface="Times New Roman" pitchFamily="18" charset="0"/>
                </a:rPr>
                <a:t>cccDNA</a:t>
              </a:r>
            </a:p>
          </p:txBody>
        </p:sp>
        <p:sp>
          <p:nvSpPr>
            <p:cNvPr id="527382" name="Line 22"/>
            <p:cNvSpPr>
              <a:spLocks noChangeShapeType="1"/>
            </p:cNvSpPr>
            <p:nvPr/>
          </p:nvSpPr>
          <p:spPr bwMode="auto">
            <a:xfrm>
              <a:off x="4634" y="1388"/>
              <a:ext cx="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527383" name="Rectangle 23"/>
            <p:cNvSpPr>
              <a:spLocks noChangeArrowheads="1"/>
            </p:cNvSpPr>
            <p:nvPr/>
          </p:nvSpPr>
          <p:spPr bwMode="auto">
            <a:xfrm>
              <a:off x="4719" y="1125"/>
              <a:ext cx="89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 eaLnBrk="1" hangingPunct="1">
                <a:lnSpc>
                  <a:spcPct val="150000"/>
                </a:lnSpc>
                <a:buClr>
                  <a:schemeClr val="tx2"/>
                </a:buClr>
              </a:pPr>
              <a:r>
                <a:rPr lang="en-US" altLang="zh-CN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itchFamily="49" charset="-122"/>
                  <a:cs typeface="Times New Roman" pitchFamily="18" charset="0"/>
                </a:rPr>
                <a:t>L-DNA</a:t>
              </a:r>
            </a:p>
          </p:txBody>
        </p:sp>
        <p:sp>
          <p:nvSpPr>
            <p:cNvPr id="527384" name="Line 24"/>
            <p:cNvSpPr>
              <a:spLocks noChangeShapeType="1"/>
            </p:cNvSpPr>
            <p:nvPr/>
          </p:nvSpPr>
          <p:spPr bwMode="auto">
            <a:xfrm>
              <a:off x="3951" y="1292"/>
              <a:ext cx="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527385" name="Rectangle 25"/>
            <p:cNvSpPr>
              <a:spLocks noChangeArrowheads="1"/>
            </p:cNvSpPr>
            <p:nvPr/>
          </p:nvSpPr>
          <p:spPr bwMode="auto">
            <a:xfrm>
              <a:off x="3061" y="1026"/>
              <a:ext cx="89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r" eaLnBrk="1" hangingPunct="1">
                <a:lnSpc>
                  <a:spcPct val="150000"/>
                </a:lnSpc>
                <a:buClr>
                  <a:schemeClr val="tx2"/>
                </a:buClr>
              </a:pPr>
              <a:r>
                <a:rPr lang="en-US" altLang="zh-CN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itchFamily="49" charset="-122"/>
                  <a:cs typeface="Times New Roman" pitchFamily="18" charset="0"/>
                </a:rPr>
                <a:t>ocDNA</a:t>
              </a:r>
            </a:p>
          </p:txBody>
        </p:sp>
        <p:sp>
          <p:nvSpPr>
            <p:cNvPr id="527386" name="Line 26"/>
            <p:cNvSpPr>
              <a:spLocks noChangeShapeType="1"/>
            </p:cNvSpPr>
            <p:nvPr/>
          </p:nvSpPr>
          <p:spPr bwMode="auto">
            <a:xfrm>
              <a:off x="4634" y="1100"/>
              <a:ext cx="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527387" name="Rectangle 27"/>
            <p:cNvSpPr>
              <a:spLocks noChangeArrowheads="1"/>
            </p:cNvSpPr>
            <p:nvPr/>
          </p:nvSpPr>
          <p:spPr bwMode="auto">
            <a:xfrm>
              <a:off x="4719" y="837"/>
              <a:ext cx="89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 eaLnBrk="1" hangingPunct="1">
                <a:lnSpc>
                  <a:spcPct val="150000"/>
                </a:lnSpc>
                <a:buClr>
                  <a:schemeClr val="tx2"/>
                </a:buClr>
              </a:pPr>
              <a:r>
                <a:rPr lang="en-US" altLang="zh-CN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itchFamily="49" charset="-122"/>
                  <a:cs typeface="Times New Roman" pitchFamily="18" charset="0"/>
                </a:rPr>
                <a:t>D-DNA</a:t>
              </a:r>
            </a:p>
          </p:txBody>
        </p:sp>
        <p:sp>
          <p:nvSpPr>
            <p:cNvPr id="527388" name="Line 28"/>
            <p:cNvSpPr>
              <a:spLocks noChangeShapeType="1"/>
            </p:cNvSpPr>
            <p:nvPr/>
          </p:nvSpPr>
          <p:spPr bwMode="auto">
            <a:xfrm>
              <a:off x="3951" y="956"/>
              <a:ext cx="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527389" name="Rectangle 29"/>
            <p:cNvSpPr>
              <a:spLocks noChangeArrowheads="1"/>
            </p:cNvSpPr>
            <p:nvPr/>
          </p:nvSpPr>
          <p:spPr bwMode="auto">
            <a:xfrm>
              <a:off x="3016" y="709"/>
              <a:ext cx="944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r" eaLnBrk="1" hangingPunct="1">
                <a:lnSpc>
                  <a:spcPct val="150000"/>
                </a:lnSpc>
                <a:buClr>
                  <a:schemeClr val="tx2"/>
                </a:buClr>
              </a:pPr>
              <a:r>
                <a:rPr lang="en-US" altLang="zh-CN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itchFamily="49" charset="-122"/>
                  <a:cs typeface="Times New Roman" pitchFamily="18" charset="0"/>
                </a:rPr>
                <a:t>T-DNA</a:t>
              </a:r>
            </a:p>
          </p:txBody>
        </p:sp>
      </p:grp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8" name="Rectangle 4"/>
          <p:cNvSpPr>
            <a:spLocks noChangeArrowheads="1"/>
          </p:cNvSpPr>
          <p:nvPr/>
        </p:nvSpPr>
        <p:spPr bwMode="auto">
          <a:xfrm>
            <a:off x="1150883" y="970620"/>
            <a:ext cx="33178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ea typeface="黑体" pitchFamily="49" charset="-122"/>
                <a:cs typeface="Times New Roman" pitchFamily="18" charset="0"/>
              </a:rPr>
              <a:t>沸水浴法： </a:t>
            </a:r>
          </a:p>
        </p:txBody>
      </p:sp>
      <p:sp>
        <p:nvSpPr>
          <p:cNvPr id="528389" name="Rectangle 5"/>
          <p:cNvSpPr>
            <a:spLocks noChangeArrowheads="1"/>
          </p:cNvSpPr>
          <p:nvPr/>
        </p:nvSpPr>
        <p:spPr bwMode="auto">
          <a:xfrm>
            <a:off x="1783858" y="1808820"/>
            <a:ext cx="70008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用含有</a:t>
            </a:r>
            <a:r>
              <a:rPr lang="en-US" altLang="zh-CN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EDTA</a:t>
            </a:r>
            <a:r>
              <a:rPr lang="zh-CN" altLang="en-US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和</a:t>
            </a:r>
            <a:r>
              <a:rPr lang="en-US" altLang="zh-CN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Triton X-100</a:t>
            </a:r>
            <a:r>
              <a:rPr lang="zh-CN" altLang="en-US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的缓冲液悬浮菌体 </a:t>
            </a:r>
          </a:p>
        </p:txBody>
      </p:sp>
      <p:sp>
        <p:nvSpPr>
          <p:cNvPr id="528390" name="Rectangle 6"/>
          <p:cNvSpPr>
            <a:spLocks noChangeArrowheads="1"/>
          </p:cNvSpPr>
          <p:nvPr/>
        </p:nvSpPr>
        <p:spPr bwMode="auto">
          <a:xfrm>
            <a:off x="1783858" y="2494620"/>
            <a:ext cx="48339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加溶菌酶裂解细菌细胞壁 </a:t>
            </a:r>
          </a:p>
        </p:txBody>
      </p:sp>
      <p:sp>
        <p:nvSpPr>
          <p:cNvPr id="528391" name="Rectangle 7"/>
          <p:cNvSpPr>
            <a:spLocks noChangeArrowheads="1"/>
          </p:cNvSpPr>
          <p:nvPr/>
        </p:nvSpPr>
        <p:spPr bwMode="auto">
          <a:xfrm>
            <a:off x="1783858" y="3180420"/>
            <a:ext cx="241776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沸水浴</a:t>
            </a:r>
            <a:r>
              <a:rPr lang="en-US" altLang="zh-CN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40</a:t>
            </a:r>
            <a:r>
              <a:rPr lang="zh-CN" altLang="en-US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秒钟</a:t>
            </a:r>
          </a:p>
        </p:txBody>
      </p:sp>
      <p:sp>
        <p:nvSpPr>
          <p:cNvPr id="528392" name="Rectangle 8"/>
          <p:cNvSpPr>
            <a:spLocks noChangeArrowheads="1"/>
          </p:cNvSpPr>
          <p:nvPr/>
        </p:nvSpPr>
        <p:spPr bwMode="auto">
          <a:xfrm>
            <a:off x="1783858" y="3866220"/>
            <a:ext cx="46688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离心，用无菌牙签挑去沉淀物 </a:t>
            </a:r>
          </a:p>
        </p:txBody>
      </p:sp>
      <p:sp>
        <p:nvSpPr>
          <p:cNvPr id="528393" name="Rectangle 9"/>
          <p:cNvSpPr>
            <a:spLocks noChangeArrowheads="1"/>
          </p:cNvSpPr>
          <p:nvPr/>
        </p:nvSpPr>
        <p:spPr bwMode="auto">
          <a:xfrm>
            <a:off x="1783858" y="4552020"/>
            <a:ext cx="508476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乙醇或异丙醇沉淀质粒</a:t>
            </a:r>
            <a:r>
              <a:rPr lang="en-US" altLang="zh-CN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DNA</a:t>
            </a: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8" name="Text Box 4"/>
          <p:cNvSpPr txBox="1">
            <a:spLocks noChangeArrowheads="1"/>
          </p:cNvSpPr>
          <p:nvPr/>
        </p:nvSpPr>
        <p:spPr bwMode="auto">
          <a:xfrm>
            <a:off x="250825" y="1484313"/>
            <a:ext cx="446563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dirty="0" smtClean="0"/>
              <a:t>① </a:t>
            </a:r>
            <a:r>
              <a:rPr kumimoji="1" lang="en-US" altLang="zh-CN" dirty="0" smtClean="0"/>
              <a:t>pBR322</a:t>
            </a:r>
            <a:r>
              <a:rPr kumimoji="1" lang="zh-CN" altLang="en-US" dirty="0"/>
              <a:t>质粒载体 </a:t>
            </a:r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284810" y="473582"/>
            <a:ext cx="849942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1" hangingPunct="1"/>
            <a:r>
              <a:rPr lang="en-US" altLang="zh-CN" sz="3200" dirty="0" smtClean="0">
                <a:solidFill>
                  <a:srgbClr val="FF00FF"/>
                </a:solidFill>
                <a:ea typeface="黑体" pitchFamily="49" charset="-122"/>
                <a:cs typeface="Times New Roman" pitchFamily="18" charset="0"/>
              </a:rPr>
              <a:t>3. </a:t>
            </a:r>
            <a:r>
              <a:rPr lang="zh-CN" altLang="en-US" sz="3200" dirty="0" smtClean="0">
                <a:solidFill>
                  <a:srgbClr val="FF00FF"/>
                </a:solidFill>
                <a:ea typeface="黑体" pitchFamily="49" charset="-122"/>
                <a:cs typeface="Times New Roman" pitchFamily="18" charset="0"/>
              </a:rPr>
              <a:t>重要</a:t>
            </a:r>
            <a:r>
              <a:rPr lang="zh-CN" altLang="en-US" sz="3200" dirty="0">
                <a:solidFill>
                  <a:srgbClr val="FF00FF"/>
                </a:solidFill>
                <a:ea typeface="黑体" pitchFamily="49" charset="-122"/>
                <a:cs typeface="Times New Roman" pitchFamily="18" charset="0"/>
              </a:rPr>
              <a:t>的大肠杆菌质粒载体 </a:t>
            </a:r>
          </a:p>
        </p:txBody>
      </p:sp>
      <p:pic>
        <p:nvPicPr>
          <p:cNvPr id="9" name="Picture 4" descr="4-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778" y="2187665"/>
            <a:ext cx="4449762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 descr="pbr322-1"/>
          <p:cNvPicPr>
            <a:picLocks noChangeAspect="1" noChangeArrowheads="1"/>
          </p:cNvPicPr>
          <p:nvPr/>
        </p:nvPicPr>
        <p:blipFill>
          <a:blip r:embed="rId3" cstate="print">
            <a:lum bright="-12000" contrast="24000"/>
          </a:blip>
          <a:srcRect/>
          <a:stretch>
            <a:fillRect/>
          </a:stretch>
        </p:blipFill>
        <p:spPr bwMode="auto">
          <a:xfrm>
            <a:off x="4588240" y="2189253"/>
            <a:ext cx="4346575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1" name="Text Box 5"/>
          <p:cNvSpPr txBox="1">
            <a:spLocks noChangeArrowheads="1"/>
          </p:cNvSpPr>
          <p:nvPr/>
        </p:nvSpPr>
        <p:spPr bwMode="auto">
          <a:xfrm>
            <a:off x="468313" y="723335"/>
            <a:ext cx="5689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pBR322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质粒的三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个组成部分：</a:t>
            </a:r>
            <a:endParaRPr kumimoji="1" lang="zh-CN" altLang="en-US" dirty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11623" name="Rectangle 7"/>
          <p:cNvSpPr>
            <a:spLocks noChangeArrowheads="1"/>
          </p:cNvSpPr>
          <p:nvPr/>
        </p:nvSpPr>
        <p:spPr bwMode="auto">
          <a:xfrm>
            <a:off x="478696" y="1392093"/>
            <a:ext cx="3838471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pSE2124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质粒的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氨苄青霉素抗性基因（</a:t>
            </a:r>
            <a:r>
              <a:rPr kumimoji="1" lang="en-US" altLang="zh-CN" i="1" dirty="0" err="1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amp</a:t>
            </a:r>
            <a:r>
              <a:rPr kumimoji="1" lang="en-US" altLang="zh-CN" i="1" baseline="30000" dirty="0" err="1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r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）</a:t>
            </a:r>
          </a:p>
        </p:txBody>
      </p:sp>
      <p:sp>
        <p:nvSpPr>
          <p:cNvPr id="111624" name="Rectangle 8"/>
          <p:cNvSpPr>
            <a:spLocks noChangeArrowheads="1"/>
          </p:cNvSpPr>
          <p:nvPr/>
        </p:nvSpPr>
        <p:spPr bwMode="auto">
          <a:xfrm>
            <a:off x="478695" y="2654155"/>
            <a:ext cx="3823482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pSC101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质粒的四环素抗性基因（</a:t>
            </a:r>
            <a:r>
              <a:rPr kumimoji="1" lang="en-US" altLang="zh-CN" i="1" dirty="0" err="1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tet</a:t>
            </a:r>
            <a:r>
              <a:rPr kumimoji="1" lang="en-US" altLang="zh-CN" i="1" baseline="30000" dirty="0" err="1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r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）</a:t>
            </a:r>
          </a:p>
        </p:txBody>
      </p:sp>
      <p:sp>
        <p:nvSpPr>
          <p:cNvPr id="111625" name="Rectangle 9"/>
          <p:cNvSpPr>
            <a:spLocks noChangeArrowheads="1"/>
          </p:cNvSpPr>
          <p:nvPr/>
        </p:nvSpPr>
        <p:spPr bwMode="auto">
          <a:xfrm>
            <a:off x="478695" y="3916218"/>
            <a:ext cx="3823482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ColE1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的派生质粒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pMB1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的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复制起点（</a:t>
            </a:r>
            <a:r>
              <a:rPr kumimoji="1" lang="en-US" altLang="zh-CN" dirty="0" err="1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ori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） </a:t>
            </a:r>
          </a:p>
        </p:txBody>
      </p:sp>
      <p:pic>
        <p:nvPicPr>
          <p:cNvPr id="111626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0773" y="1590210"/>
            <a:ext cx="4264025" cy="4337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8" name="Rectangle 4"/>
          <p:cNvSpPr>
            <a:spLocks noChangeArrowheads="1"/>
          </p:cNvSpPr>
          <p:nvPr/>
        </p:nvSpPr>
        <p:spPr bwMode="auto">
          <a:xfrm>
            <a:off x="594528" y="1193152"/>
            <a:ext cx="797718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pBR322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质粒的主要优点： </a:t>
            </a:r>
            <a:endParaRPr lang="zh-CN" altLang="en-US" dirty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13669" name="Rectangle 5"/>
          <p:cNvSpPr>
            <a:spLocks noChangeArrowheads="1"/>
          </p:cNvSpPr>
          <p:nvPr/>
        </p:nvSpPr>
        <p:spPr bwMode="auto">
          <a:xfrm>
            <a:off x="1078898" y="2027245"/>
            <a:ext cx="715176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具有较小的分子量，</a:t>
            </a:r>
            <a:r>
              <a:rPr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pBR322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质粒</a:t>
            </a:r>
            <a:r>
              <a:rPr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分子为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4363 </a:t>
            </a:r>
            <a:r>
              <a:rPr lang="en-US" altLang="zh-CN" dirty="0" err="1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bp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</a:t>
            </a:r>
            <a:endParaRPr lang="zh-CN" altLang="en-US" dirty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13670" name="Rectangle 6"/>
          <p:cNvSpPr>
            <a:spLocks noChangeArrowheads="1"/>
          </p:cNvSpPr>
          <p:nvPr/>
        </p:nvSpPr>
        <p:spPr bwMode="auto">
          <a:xfrm>
            <a:off x="1078898" y="2906604"/>
            <a:ext cx="728561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具有两种抗菌素抗性基因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可作为转化子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的选择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记号 </a:t>
            </a:r>
            <a:endParaRPr lang="zh-CN" altLang="en-US" dirty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13672" name="Text Box 8"/>
          <p:cNvSpPr txBox="1">
            <a:spLocks noChangeArrowheads="1"/>
          </p:cNvSpPr>
          <p:nvPr/>
        </p:nvSpPr>
        <p:spPr bwMode="auto">
          <a:xfrm>
            <a:off x="1078898" y="3825875"/>
            <a:ext cx="720107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具有较高的拷贝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数</a:t>
            </a:r>
            <a:endParaRPr kumimoji="1" lang="zh-CN" altLang="en-US" dirty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2" name="Picture 4" descr="4-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0"/>
            <a:ext cx="74517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Rectangle 4"/>
          <p:cNvSpPr>
            <a:spLocks noChangeArrowheads="1"/>
          </p:cNvSpPr>
          <p:nvPr/>
        </p:nvSpPr>
        <p:spPr bwMode="auto">
          <a:xfrm>
            <a:off x="355755" y="1038408"/>
            <a:ext cx="245932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en-US" altLang="zh-CN" dirty="0" smtClean="0">
                <a:ea typeface="黑体" pitchFamily="49" charset="-122"/>
                <a:cs typeface="Times New Roman" pitchFamily="18" charset="0"/>
              </a:rPr>
              <a:t>② </a:t>
            </a:r>
            <a:r>
              <a:rPr lang="en-US" altLang="zh-CN" dirty="0" err="1">
                <a:ea typeface="黑体" pitchFamily="49" charset="-122"/>
                <a:cs typeface="Times New Roman" pitchFamily="18" charset="0"/>
              </a:rPr>
              <a:t>pUC</a:t>
            </a:r>
            <a:r>
              <a:rPr lang="zh-CN" altLang="en-US" dirty="0">
                <a:ea typeface="黑体" pitchFamily="49" charset="-122"/>
                <a:cs typeface="Times New Roman" pitchFamily="18" charset="0"/>
              </a:rPr>
              <a:t>质粒载体 </a:t>
            </a:r>
          </a:p>
        </p:txBody>
      </p:sp>
      <p:sp>
        <p:nvSpPr>
          <p:cNvPr id="115717" name="Text Box 5"/>
          <p:cNvSpPr txBox="1">
            <a:spLocks noChangeArrowheads="1"/>
          </p:cNvSpPr>
          <p:nvPr/>
        </p:nvSpPr>
        <p:spPr bwMode="auto">
          <a:xfrm>
            <a:off x="789143" y="1715585"/>
            <a:ext cx="7775575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indent="360000"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kumimoji="1" lang="en-US" altLang="zh-CN" dirty="0" err="1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pUC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载体是在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pBR322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质粒载体的基础上，组入了一个在其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5′-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端带有一段多克隆位点的</a:t>
            </a:r>
            <a:r>
              <a:rPr kumimoji="1" lang="en-US" altLang="zh-CN" dirty="0" err="1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lacZ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′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基因，而发展成为具有双功能检测特性的新型质粒载体系列。 </a:t>
            </a:r>
          </a:p>
        </p:txBody>
      </p:sp>
      <p:sp>
        <p:nvSpPr>
          <p:cNvPr id="115719" name="Rectangle 7"/>
          <p:cNvSpPr>
            <a:spLocks noChangeArrowheads="1"/>
          </p:cNvSpPr>
          <p:nvPr/>
        </p:nvSpPr>
        <p:spPr bwMode="auto">
          <a:xfrm>
            <a:off x="806656" y="3673084"/>
            <a:ext cx="7722745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     </a:t>
            </a:r>
            <a:r>
              <a:rPr kumimoji="1" lang="en-US" altLang="zh-CN" dirty="0" err="1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pUC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质粒载体包括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pUC7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、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8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、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9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、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12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、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13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、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18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、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19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、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118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、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119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0" name="Text Box 4"/>
          <p:cNvSpPr txBox="1">
            <a:spLocks noChangeArrowheads="1"/>
          </p:cNvSpPr>
          <p:nvPr/>
        </p:nvSpPr>
        <p:spPr bwMode="auto">
          <a:xfrm>
            <a:off x="431800" y="1937305"/>
            <a:ext cx="8367426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（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ii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）氨苄青霉素抗性基因（</a:t>
            </a:r>
            <a:r>
              <a:rPr kumimoji="1" lang="en-US" altLang="zh-CN" i="1" dirty="0" err="1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amp</a:t>
            </a:r>
            <a:r>
              <a:rPr kumimoji="1" lang="en-US" altLang="zh-CN" i="1" baseline="30000" dirty="0" err="1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r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），但它的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核苷酸序列已经发生了变化，不再含有原来的核酸内切限制酶的单识别位点；</a:t>
            </a:r>
          </a:p>
        </p:txBody>
      </p:sp>
      <p:sp>
        <p:nvSpPr>
          <p:cNvPr id="116743" name="Rectangle 7"/>
          <p:cNvSpPr>
            <a:spLocks noChangeArrowheads="1"/>
          </p:cNvSpPr>
          <p:nvPr/>
        </p:nvSpPr>
        <p:spPr bwMode="auto">
          <a:xfrm>
            <a:off x="431800" y="3624928"/>
            <a:ext cx="8367426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（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iii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）大肠杆菌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β-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半乳糖酶基因（</a:t>
            </a:r>
            <a:r>
              <a:rPr kumimoji="1" lang="en-US" altLang="zh-CN" i="1" dirty="0" err="1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lacZ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）的启动子及其编码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α-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肽链的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序列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，即</a:t>
            </a:r>
            <a:r>
              <a:rPr kumimoji="1" lang="en-US" altLang="zh-CN" i="1" dirty="0" err="1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lacZ</a:t>
            </a:r>
            <a:r>
              <a:rPr kumimoji="1" lang="en-US" altLang="zh-CN" i="1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′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基因；</a:t>
            </a:r>
          </a:p>
        </p:txBody>
      </p:sp>
      <p:sp>
        <p:nvSpPr>
          <p:cNvPr id="116744" name="Rectangle 8"/>
          <p:cNvSpPr>
            <a:spLocks noChangeArrowheads="1"/>
          </p:cNvSpPr>
          <p:nvPr/>
        </p:nvSpPr>
        <p:spPr bwMode="auto">
          <a:xfrm>
            <a:off x="431800" y="4719893"/>
            <a:ext cx="8640763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（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iv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）位于</a:t>
            </a:r>
            <a:r>
              <a:rPr kumimoji="1" lang="en-US" altLang="zh-CN" i="1" dirty="0" err="1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lacZ</a:t>
            </a:r>
            <a:r>
              <a:rPr kumimoji="1" lang="en-US" altLang="zh-CN" i="1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′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基因中的靠近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5′-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端的一段多克隆位点（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MCS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）区段，但它并不破坏该基因的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功能。 </a:t>
            </a:r>
            <a:endParaRPr kumimoji="1" lang="zh-CN" altLang="en-US" dirty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31308" y="1290947"/>
            <a:ext cx="603723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b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（</a:t>
            </a:r>
            <a:r>
              <a:rPr kumimoji="1" lang="en-US" altLang="zh-CN" dirty="0" err="1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i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）来自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pBR322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质粒的复制起点（</a:t>
            </a:r>
            <a:r>
              <a:rPr kumimoji="1" lang="en-US" altLang="zh-CN" dirty="0" err="1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ori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）；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78373" y="633395"/>
            <a:ext cx="5689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dirty="0" err="1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pUC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质粒的结构特点：</a:t>
            </a:r>
            <a:endParaRPr kumimoji="1" lang="zh-CN" altLang="en-US" dirty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9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975100" cy="3354388"/>
          </a:xfrm>
          <a:prstGeom prst="rect">
            <a:avLst/>
          </a:prstGeom>
          <a:noFill/>
        </p:spPr>
      </p:pic>
      <p:pic>
        <p:nvPicPr>
          <p:cNvPr id="11879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5552" y="3287888"/>
            <a:ext cx="5728447" cy="35701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103" name="Group 7"/>
          <p:cNvGrpSpPr>
            <a:grpSpLocks/>
          </p:cNvGrpSpPr>
          <p:nvPr/>
        </p:nvGrpSpPr>
        <p:grpSpPr bwMode="auto">
          <a:xfrm>
            <a:off x="134910" y="880980"/>
            <a:ext cx="8859187" cy="4980170"/>
            <a:chOff x="0" y="300"/>
            <a:chExt cx="5760" cy="3312"/>
          </a:xfrm>
        </p:grpSpPr>
        <p:pic>
          <p:nvPicPr>
            <p:cNvPr id="260101" name="Picture 5" descr="986-2"/>
            <p:cNvPicPr>
              <a:picLocks noChangeAspect="1" noChangeArrowheads="1"/>
            </p:cNvPicPr>
            <p:nvPr/>
          </p:nvPicPr>
          <p:blipFill>
            <a:blip r:embed="rId2" cstate="print">
              <a:lum contrast="18000"/>
            </a:blip>
            <a:srcRect t="45230"/>
            <a:stretch>
              <a:fillRect/>
            </a:stretch>
          </p:blipFill>
          <p:spPr bwMode="auto">
            <a:xfrm>
              <a:off x="3096" y="300"/>
              <a:ext cx="2664" cy="3312"/>
            </a:xfrm>
            <a:prstGeom prst="rect">
              <a:avLst/>
            </a:prstGeom>
            <a:noFill/>
          </p:spPr>
        </p:pic>
        <p:pic>
          <p:nvPicPr>
            <p:cNvPr id="260102" name="Picture 6" descr="986-2"/>
            <p:cNvPicPr>
              <a:picLocks noChangeAspect="1" noChangeArrowheads="1"/>
            </p:cNvPicPr>
            <p:nvPr/>
          </p:nvPicPr>
          <p:blipFill>
            <a:blip r:embed="rId2" cstate="print">
              <a:lum contrast="24000"/>
            </a:blip>
            <a:srcRect b="53606"/>
            <a:stretch>
              <a:fillRect/>
            </a:stretch>
          </p:blipFill>
          <p:spPr bwMode="auto">
            <a:xfrm>
              <a:off x="0" y="300"/>
              <a:ext cx="3146" cy="331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1350" y="539640"/>
            <a:ext cx="6445250" cy="5667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Rectangle 4"/>
          <p:cNvSpPr>
            <a:spLocks noChangeArrowheads="1"/>
          </p:cNvSpPr>
          <p:nvPr/>
        </p:nvSpPr>
        <p:spPr bwMode="auto">
          <a:xfrm>
            <a:off x="239348" y="534954"/>
            <a:ext cx="330571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1" hangingPunct="1"/>
            <a:r>
              <a:rPr lang="en-US" altLang="zh-CN" dirty="0" err="1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pUC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质粒载体的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优点： </a:t>
            </a:r>
            <a:endParaRPr lang="zh-CN" altLang="en-US" dirty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20837" name="Text Box 5"/>
          <p:cNvSpPr txBox="1">
            <a:spLocks noChangeArrowheads="1"/>
          </p:cNvSpPr>
          <p:nvPr/>
        </p:nvSpPr>
        <p:spPr bwMode="auto">
          <a:xfrm>
            <a:off x="764600" y="1848188"/>
            <a:ext cx="8137525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如</a:t>
            </a:r>
            <a:r>
              <a:rPr kumimoji="1"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pUC8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为</a:t>
            </a:r>
            <a:r>
              <a:rPr kumimoji="1" lang="en-US" altLang="zh-CN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2750bp</a:t>
            </a:r>
            <a:r>
              <a:rPr kumimoji="1"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，</a:t>
            </a:r>
            <a:r>
              <a:rPr kumimoji="1"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pUC18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为</a:t>
            </a:r>
            <a:r>
              <a:rPr kumimoji="1" lang="en-US" altLang="zh-CN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2686bp</a:t>
            </a:r>
            <a:r>
              <a:rPr kumimoji="1"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。 </a:t>
            </a:r>
            <a:r>
              <a:rPr kumimoji="1"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pUC8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质粒平均每个细胞即可达</a:t>
            </a:r>
            <a:r>
              <a:rPr kumimoji="1"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500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～</a:t>
            </a:r>
            <a:r>
              <a:rPr kumimoji="1"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700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个拷贝。 </a:t>
            </a:r>
          </a:p>
        </p:txBody>
      </p:sp>
      <p:sp>
        <p:nvSpPr>
          <p:cNvPr id="120838" name="Rectangle 6"/>
          <p:cNvSpPr>
            <a:spLocks noChangeArrowheads="1"/>
          </p:cNvSpPr>
          <p:nvPr/>
        </p:nvSpPr>
        <p:spPr bwMode="auto">
          <a:xfrm>
            <a:off x="691324" y="1271925"/>
            <a:ext cx="51074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具有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更小的分子量和更高的拷贝数</a:t>
            </a:r>
          </a:p>
        </p:txBody>
      </p:sp>
      <p:sp>
        <p:nvSpPr>
          <p:cNvPr id="120839" name="Text Box 7"/>
          <p:cNvSpPr txBox="1">
            <a:spLocks noChangeArrowheads="1"/>
          </p:cNvSpPr>
          <p:nvPr/>
        </p:nvSpPr>
        <p:spPr bwMode="auto">
          <a:xfrm>
            <a:off x="776079" y="3864313"/>
            <a:ext cx="8113086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重组体</a:t>
            </a:r>
            <a:r>
              <a:rPr kumimoji="1" lang="en-US" altLang="zh-CN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pUC8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质粒结构中具有来自大肠杆菌</a:t>
            </a:r>
            <a:r>
              <a:rPr kumimoji="1" lang="en-US" altLang="zh-CN" i="1" dirty="0" err="1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lac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操纵子的</a:t>
            </a:r>
            <a:r>
              <a:rPr kumimoji="1" lang="en-US" altLang="zh-CN" i="1" dirty="0" err="1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lacZ</a:t>
            </a:r>
            <a:r>
              <a:rPr kumimoji="1" lang="en-US" altLang="zh-CN" i="1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′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基因，所编码的</a:t>
            </a:r>
            <a:r>
              <a:rPr kumimoji="1"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α-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肽链可参与</a:t>
            </a:r>
            <a:r>
              <a:rPr kumimoji="1"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α-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互补作用。因此，在应用</a:t>
            </a:r>
            <a:r>
              <a:rPr kumimoji="1"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pUC8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质粒为载体的重组实验中，可用</a:t>
            </a:r>
            <a:r>
              <a:rPr kumimoji="1"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X-gal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显色</a:t>
            </a:r>
            <a:r>
              <a:rPr kumimoji="1"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的化学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方法一步实现对重组体转化子克隆的鉴定。 </a:t>
            </a:r>
          </a:p>
        </p:txBody>
      </p:sp>
      <p:sp>
        <p:nvSpPr>
          <p:cNvPr id="120840" name="Rectangle 8"/>
          <p:cNvSpPr>
            <a:spLocks noChangeArrowheads="1"/>
          </p:cNvSpPr>
          <p:nvPr/>
        </p:nvSpPr>
        <p:spPr bwMode="auto">
          <a:xfrm>
            <a:off x="844988" y="3143588"/>
            <a:ext cx="601186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适用于化学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方法检测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7" name="Text Box 5"/>
          <p:cNvSpPr txBox="1">
            <a:spLocks noChangeArrowheads="1"/>
          </p:cNvSpPr>
          <p:nvPr/>
        </p:nvSpPr>
        <p:spPr bwMode="auto">
          <a:xfrm>
            <a:off x="474170" y="1023363"/>
            <a:ext cx="41370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dirty="0" smtClean="0">
                <a:ea typeface="黑体" pitchFamily="49" charset="-122"/>
                <a:cs typeface="Times New Roman" pitchFamily="18" charset="0"/>
              </a:rPr>
              <a:t>③ T</a:t>
            </a:r>
            <a:r>
              <a:rPr lang="zh-CN" altLang="en-US" dirty="0" smtClean="0">
                <a:ea typeface="黑体" pitchFamily="49" charset="-122"/>
                <a:cs typeface="Times New Roman" pitchFamily="18" charset="0"/>
              </a:rPr>
              <a:t>载体</a:t>
            </a:r>
            <a:endParaRPr lang="zh-CN" altLang="en-US" dirty="0"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09638" name="Text Box 6"/>
          <p:cNvSpPr txBox="1">
            <a:spLocks noChangeArrowheads="1"/>
          </p:cNvSpPr>
          <p:nvPr/>
        </p:nvSpPr>
        <p:spPr bwMode="auto">
          <a:xfrm>
            <a:off x="925020" y="2919943"/>
            <a:ext cx="7661275" cy="19389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      </a:t>
            </a:r>
            <a:r>
              <a:rPr lang="en-US" altLang="zh-CN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产物要求：</a:t>
            </a:r>
            <a:r>
              <a:rPr lang="en-US" altLang="zh-CN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3’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端含有一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个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3’-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突出端</a:t>
            </a:r>
            <a:endParaRPr lang="en-US" altLang="zh-CN" dirty="0" smtClean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      是否加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与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所使用的聚合酶种类有关，例如</a:t>
            </a:r>
            <a:r>
              <a:rPr lang="en-US" altLang="zh-CN" dirty="0" err="1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Taq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聚合酶具有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3’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加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功能。</a:t>
            </a:r>
            <a:endParaRPr lang="zh-CN" altLang="en-US" dirty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09639" name="Text Box 7"/>
          <p:cNvSpPr txBox="1">
            <a:spLocks noChangeArrowheads="1"/>
          </p:cNvSpPr>
          <p:nvPr/>
        </p:nvSpPr>
        <p:spPr bwMode="auto">
          <a:xfrm>
            <a:off x="910733" y="1618675"/>
            <a:ext cx="7661275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      </a:t>
            </a:r>
            <a:r>
              <a:rPr lang="en-US" altLang="zh-CN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T</a:t>
            </a:r>
            <a:r>
              <a:rPr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载体：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一个线性含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3’-</a:t>
            </a:r>
            <a:r>
              <a:rPr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T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突出端的载体用于直接高效地连接</a:t>
            </a:r>
            <a:r>
              <a:rPr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产物</a:t>
            </a:r>
            <a:endParaRPr lang="zh-CN" altLang="en-US" dirty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6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9053" y="481013"/>
            <a:ext cx="6561137" cy="5810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6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3413" y="1501775"/>
            <a:ext cx="7889875" cy="4000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165" name="Picture 5" descr="2008223141588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9780"/>
            <a:ext cx="9144000" cy="61563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855649" y="5456423"/>
            <a:ext cx="110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solidFill>
                  <a:schemeClr val="accent4">
                    <a:lumMod val="25000"/>
                  </a:schemeClr>
                </a:solidFill>
              </a:rPr>
              <a:t>and add T</a:t>
            </a:r>
            <a:endParaRPr lang="zh-CN" altLang="en-US" sz="1800" dirty="0">
              <a:solidFill>
                <a:schemeClr val="accent4">
                  <a:lumMod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569621" y="549275"/>
            <a:ext cx="79565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600" b="1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第二节 </a:t>
            </a:r>
            <a:r>
              <a:rPr lang="en-US" altLang="zh-CN" sz="3600" b="1" dirty="0" smtClean="0">
                <a:solidFill>
                  <a:srgbClr val="FFFF00"/>
                </a:solidFill>
                <a:latin typeface="Symbol" pitchFamily="18" charset="2"/>
                <a:ea typeface="黑体" pitchFamily="2" charset="-122"/>
              </a:rPr>
              <a:t>l</a:t>
            </a:r>
            <a:r>
              <a:rPr lang="zh-CN" altLang="en-US" sz="3600" b="1" dirty="0" smtClean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噬菌体载体</a:t>
            </a:r>
            <a:endParaRPr lang="zh-CN" altLang="en-US" sz="3600" b="1" dirty="0">
              <a:solidFill>
                <a:srgbClr val="FFFF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23850" y="1425558"/>
            <a:ext cx="8385438" cy="286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indent="-342900" algn="just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</a:pP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     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噬菌体（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phage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）是一类细菌病毒的总称，属于细菌寄生物。</a:t>
            </a:r>
            <a:endParaRPr lang="en-US" altLang="zh-CN" dirty="0" smtClean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  <a:p>
            <a:pPr indent="-342900" algn="just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</a:pP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     噬菌体可以在脱离寄主细胞的状态下保持自己的生命，但</a:t>
            </a:r>
            <a:r>
              <a:rPr lang="zh-CN" altLang="en-US" dirty="0" smtClean="0">
                <a:ea typeface="黑体" pitchFamily="49" charset="-122"/>
                <a:cs typeface="Times New Roman" pitchFamily="18" charset="0"/>
              </a:rPr>
              <a:t>一旦脱离了寄主细胞，它就既不能生长也不能复制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（依赖于寄主细胞的核糖体、蛋白质合成因子、氨基酸和产能体系）。</a:t>
            </a:r>
            <a:endParaRPr lang="en-US" altLang="zh-CN" dirty="0" smtClean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 r="48334"/>
          <a:stretch>
            <a:fillRect/>
          </a:stretch>
        </p:blipFill>
        <p:spPr bwMode="auto">
          <a:xfrm>
            <a:off x="1124258" y="3743794"/>
            <a:ext cx="3312826" cy="3040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 descr="T2噬菌体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0144" y="3753356"/>
            <a:ext cx="3161993" cy="3042000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39348" y="1497598"/>
            <a:ext cx="8634828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溶菌</a:t>
            </a:r>
            <a:r>
              <a:rPr kumimoji="1"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周期：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指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噬菌体将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注入寄主细胞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后进行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自我复制、蛋白衣壳合成和新噬菌体颗粒的组装，最后使寄主细胞破裂而释放出大量的子代噬菌体。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溶源</a:t>
            </a:r>
            <a:r>
              <a:rPr kumimoji="1"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周期：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指注入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寄主细胞的噬菌体</a:t>
            </a: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整合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到寄主细胞染色体上并可以随着寄主细胞的分裂而进行复制。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       整合了噬菌体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基因组的细菌被称为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溶源性细菌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。在溶源性细菌内存在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的噬菌体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被称为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原噬菌体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84320" y="638826"/>
            <a:ext cx="6553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50000"/>
              </a:spcBef>
              <a:buClr>
                <a:schemeClr val="tx2"/>
              </a:buClr>
            </a:pPr>
            <a:r>
              <a:rPr kumimoji="1" lang="zh-CN" altLang="en-US" sz="2800" dirty="0" smtClean="0">
                <a:ea typeface="黑体" pitchFamily="49" charset="-122"/>
                <a:cs typeface="Times New Roman" pitchFamily="18" charset="0"/>
              </a:rPr>
              <a:t>噬菌体的生活周期</a:t>
            </a:r>
            <a:endParaRPr kumimoji="1" lang="zh-CN" altLang="en-US" sz="2800" dirty="0"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lum contrast="12000"/>
          </a:blip>
          <a:srcRect/>
          <a:stretch>
            <a:fillRect/>
          </a:stretch>
        </p:blipFill>
        <p:spPr bwMode="auto">
          <a:xfrm>
            <a:off x="675263" y="76538"/>
            <a:ext cx="7820025" cy="664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84318" y="1889043"/>
            <a:ext cx="1150937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噬菌体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931130" y="2453828"/>
            <a:ext cx="6842125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dirty="0">
                <a:ea typeface="黑体" pitchFamily="49" charset="-122"/>
                <a:cs typeface="Times New Roman" pitchFamily="18" charset="0"/>
              </a:rPr>
              <a:t>温和噬菌体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，具有溶源生长周期和溶菌生长周期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931130" y="1357750"/>
            <a:ext cx="5257800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dirty="0" smtClean="0">
                <a:ea typeface="黑体" pitchFamily="49" charset="-122"/>
                <a:cs typeface="Times New Roman" pitchFamily="18" charset="0"/>
              </a:rPr>
              <a:t>烈性噬菌体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，仅具有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溶菌生长周期</a:t>
            </a:r>
          </a:p>
        </p:txBody>
      </p:sp>
      <p:sp>
        <p:nvSpPr>
          <p:cNvPr id="7" name="AutoShape 8"/>
          <p:cNvSpPr>
            <a:spLocks/>
          </p:cNvSpPr>
          <p:nvPr/>
        </p:nvSpPr>
        <p:spPr bwMode="auto">
          <a:xfrm>
            <a:off x="1577793" y="1342760"/>
            <a:ext cx="215900" cy="1584325"/>
          </a:xfrm>
          <a:prstGeom prst="leftBrace">
            <a:avLst>
              <a:gd name="adj1" fmla="val 61152"/>
              <a:gd name="adj2" fmla="val 50000"/>
            </a:avLst>
          </a:prstGeom>
          <a:noFill/>
          <a:ln w="254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algn="just"/>
            <a:endParaRPr kumimoji="1" lang="zh-CN" altLang="zh-CN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03730" y="3284328"/>
            <a:ext cx="802567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</a:pPr>
            <a:r>
              <a:rPr lang="en-US" altLang="zh-CN" b="1" dirty="0" smtClean="0">
                <a:solidFill>
                  <a:srgbClr val="FFC000"/>
                </a:solidFill>
                <a:latin typeface="Symbol" pitchFamily="18" charset="2"/>
                <a:ea typeface="黑体" pitchFamily="2" charset="-122"/>
              </a:rPr>
              <a:t>     </a:t>
            </a:r>
            <a:r>
              <a:rPr lang="en-US" altLang="zh-CN" b="1" dirty="0" smtClean="0">
                <a:solidFill>
                  <a:srgbClr val="FF0000"/>
                </a:solidFill>
                <a:latin typeface="Symbol" pitchFamily="18" charset="2"/>
                <a:ea typeface="黑体" pitchFamily="2" charset="-122"/>
              </a:rPr>
              <a:t>l</a:t>
            </a:r>
            <a:r>
              <a:rPr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噬菌体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是迄今为止研究得最为详尽的一种大肠杆菌双链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噬菌体。基因工程学家已经将它发展成为一种有效的基因克隆载体系统。</a:t>
            </a:r>
            <a:endParaRPr lang="en-US" altLang="zh-CN" dirty="0" smtClean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</a:pPr>
            <a:r>
              <a:rPr lang="en-US" altLang="zh-CN" b="1" dirty="0" smtClean="0">
                <a:solidFill>
                  <a:srgbClr val="FFC000"/>
                </a:solidFill>
                <a:latin typeface="Symbol" pitchFamily="18" charset="2"/>
                <a:ea typeface="黑体" pitchFamily="2" charset="-122"/>
              </a:rPr>
              <a:t>     </a:t>
            </a:r>
            <a:r>
              <a:rPr lang="en-US" altLang="zh-CN" b="1" dirty="0" smtClean="0">
                <a:solidFill>
                  <a:srgbClr val="FF66CC"/>
                </a:solidFill>
                <a:latin typeface="Symbol" pitchFamily="18" charset="2"/>
                <a:ea typeface="黑体" pitchFamily="2" charset="-122"/>
              </a:rPr>
              <a:t>l</a:t>
            </a:r>
            <a:r>
              <a:rPr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噬菌体属于温和噬菌体，但作为载体，需要它进入溶菌生长周期（控制培养条件）。</a:t>
            </a:r>
            <a:endParaRPr lang="en-US" altLang="zh-CN" dirty="0" smtClean="0">
              <a:solidFill>
                <a:srgbClr val="FF66CC"/>
              </a:solidFill>
              <a:ea typeface="黑体" pitchFamily="49" charset="-122"/>
              <a:cs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</a:pP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     </a:t>
            </a:r>
            <a:endParaRPr lang="zh-CN" altLang="en-US" dirty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2" name="Text Box 4"/>
          <p:cNvSpPr txBox="1">
            <a:spLocks noChangeArrowheads="1"/>
          </p:cNvSpPr>
          <p:nvPr/>
        </p:nvSpPr>
        <p:spPr bwMode="auto">
          <a:xfrm>
            <a:off x="188940" y="1708332"/>
            <a:ext cx="3095625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 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克隆载体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（</a:t>
            </a:r>
            <a:r>
              <a:rPr kumimoji="1"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cloning vector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）</a:t>
            </a:r>
          </a:p>
        </p:txBody>
      </p:sp>
      <p:sp>
        <p:nvSpPr>
          <p:cNvPr id="508933" name="Rectangle 5"/>
          <p:cNvSpPr>
            <a:spLocks noChangeArrowheads="1"/>
          </p:cNvSpPr>
          <p:nvPr/>
        </p:nvSpPr>
        <p:spPr bwMode="auto">
          <a:xfrm>
            <a:off x="3671394" y="1688397"/>
            <a:ext cx="5082863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对目的基因克隆，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建立基因组文库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和</a:t>
            </a:r>
            <a:r>
              <a:rPr kumimoji="1" lang="en-US" altLang="zh-CN" dirty="0" err="1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cDNA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文库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，有复制子</a:t>
            </a:r>
            <a:endParaRPr kumimoji="1" lang="zh-CN" altLang="en-US" dirty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08934" name="Text Box 6"/>
          <p:cNvSpPr txBox="1">
            <a:spLocks noChangeArrowheads="1"/>
          </p:cNvSpPr>
          <p:nvPr/>
        </p:nvSpPr>
        <p:spPr bwMode="auto">
          <a:xfrm>
            <a:off x="518720" y="659980"/>
            <a:ext cx="8100622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dirty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按功能分类</a:t>
            </a:r>
          </a:p>
        </p:txBody>
      </p:sp>
      <p:sp>
        <p:nvSpPr>
          <p:cNvPr id="508935" name="Text Box 7"/>
          <p:cNvSpPr txBox="1">
            <a:spLocks noChangeArrowheads="1"/>
          </p:cNvSpPr>
          <p:nvPr/>
        </p:nvSpPr>
        <p:spPr bwMode="auto">
          <a:xfrm>
            <a:off x="149408" y="3121234"/>
            <a:ext cx="3313112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表达载体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（</a:t>
            </a:r>
            <a:r>
              <a:rPr kumimoji="1" lang="en-US" altLang="zh-CN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expression vector</a:t>
            </a: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）</a:t>
            </a:r>
          </a:p>
        </p:txBody>
      </p:sp>
      <p:sp>
        <p:nvSpPr>
          <p:cNvPr id="508936" name="Text Box 8"/>
          <p:cNvSpPr txBox="1">
            <a:spLocks noChangeArrowheads="1"/>
          </p:cNvSpPr>
          <p:nvPr/>
        </p:nvSpPr>
        <p:spPr bwMode="auto">
          <a:xfrm>
            <a:off x="3659918" y="3092842"/>
            <a:ext cx="5184775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zh-CN" altLang="en-US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使目的基因在宿主细胞中表达，既有复制子，又有强启动子</a:t>
            </a:r>
            <a:endParaRPr lang="zh-CN" altLang="en-US" dirty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08937" name="Rectangle 9"/>
          <p:cNvSpPr>
            <a:spLocks noChangeArrowheads="1"/>
          </p:cNvSpPr>
          <p:nvPr/>
        </p:nvSpPr>
        <p:spPr bwMode="auto">
          <a:xfrm>
            <a:off x="333403" y="4411534"/>
            <a:ext cx="2951162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1" lang="zh-CN" altLang="en-US" dirty="0">
                <a:ea typeface="黑体" pitchFamily="49" charset="-122"/>
                <a:cs typeface="Times New Roman" pitchFamily="18" charset="0"/>
              </a:rPr>
              <a:t>穿梭载体</a:t>
            </a:r>
          </a:p>
          <a:p>
            <a:pPr eaLnBrk="1" hangingPunct="1">
              <a:lnSpc>
                <a:spcPct val="150000"/>
              </a:lnSpc>
            </a:pPr>
            <a:r>
              <a:rPr kumimoji="1" lang="zh-CN" altLang="en-US" dirty="0">
                <a:ea typeface="黑体" pitchFamily="49" charset="-122"/>
                <a:cs typeface="Times New Roman" pitchFamily="18" charset="0"/>
              </a:rPr>
              <a:t>（</a:t>
            </a:r>
            <a:r>
              <a:rPr kumimoji="1" lang="en-US" altLang="zh-CN" dirty="0">
                <a:ea typeface="黑体" pitchFamily="49" charset="-122"/>
                <a:cs typeface="Times New Roman" pitchFamily="18" charset="0"/>
              </a:rPr>
              <a:t>shuttle vector</a:t>
            </a:r>
            <a:r>
              <a:rPr kumimoji="1" lang="zh-CN" altLang="en-US" dirty="0">
                <a:ea typeface="黑体" pitchFamily="49" charset="-122"/>
                <a:cs typeface="Times New Roman" pitchFamily="18" charset="0"/>
              </a:rPr>
              <a:t>）</a:t>
            </a:r>
          </a:p>
        </p:txBody>
      </p:sp>
      <p:sp>
        <p:nvSpPr>
          <p:cNvPr id="508938" name="Text Box 10"/>
          <p:cNvSpPr txBox="1">
            <a:spLocks noChangeArrowheads="1"/>
          </p:cNvSpPr>
          <p:nvPr/>
        </p:nvSpPr>
        <p:spPr bwMode="auto">
          <a:xfrm>
            <a:off x="3656405" y="4365889"/>
            <a:ext cx="5076825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zh-CN" altLang="en-US" dirty="0" smtClean="0">
                <a:ea typeface="黑体" pitchFamily="49" charset="-122"/>
                <a:cs typeface="Times New Roman" pitchFamily="18" charset="0"/>
              </a:rPr>
              <a:t>人工构建的载体，可以在两种不同类的宿主中存活和复制</a:t>
            </a:r>
            <a:endParaRPr lang="zh-CN" altLang="en-US" dirty="0">
              <a:effectLst>
                <a:outerShdw blurRad="38100" dist="38100" dir="2700000" algn="tl">
                  <a:srgbClr val="000000"/>
                </a:outerShdw>
              </a:effectLst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lum bright="-18000" contrast="24000"/>
          </a:blip>
          <a:srcRect/>
          <a:stretch>
            <a:fillRect/>
          </a:stretch>
        </p:blipFill>
        <p:spPr bwMode="auto">
          <a:xfrm>
            <a:off x="1708879" y="939956"/>
            <a:ext cx="5567363" cy="5567363"/>
          </a:xfrm>
          <a:prstGeom prst="rect">
            <a:avLst/>
          </a:prstGeom>
          <a:noFill/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14590" y="164890"/>
            <a:ext cx="760730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利用</a:t>
            </a:r>
            <a:r>
              <a:rPr lang="en-US" altLang="zh-CN" b="1" dirty="0" smtClean="0">
                <a:solidFill>
                  <a:srgbClr val="FF66CC"/>
                </a:solidFill>
                <a:latin typeface="Symbol" pitchFamily="18" charset="2"/>
                <a:ea typeface="黑体" pitchFamily="2" charset="-122"/>
              </a:rPr>
              <a:t>l</a:t>
            </a:r>
            <a:r>
              <a:rPr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噬菌体载体（替换型）克隆外源</a:t>
            </a:r>
            <a:r>
              <a:rPr lang="en-US" altLang="zh-CN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的基本过程</a:t>
            </a:r>
            <a:endParaRPr lang="zh-CN" altLang="en-US" dirty="0">
              <a:solidFill>
                <a:srgbClr val="FF66CC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9" name="虚尾箭头 8"/>
          <p:cNvSpPr/>
          <p:nvPr/>
        </p:nvSpPr>
        <p:spPr bwMode="auto">
          <a:xfrm rot="10800000">
            <a:off x="2683237" y="5501390"/>
            <a:ext cx="1064301" cy="629587"/>
          </a:xfrm>
          <a:prstGeom prst="stripedRightArrow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 cap="flat" cmpd="sng" algn="ctr">
            <a:solidFill>
              <a:srgbClr val="254A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rgbClr val="00FF0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045" y="5621313"/>
            <a:ext cx="2492990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accent4">
                    <a:lumMod val="25000"/>
                  </a:schemeClr>
                </a:solidFill>
                <a:latin typeface="黑体" pitchFamily="49" charset="-122"/>
                <a:ea typeface="黑体" pitchFamily="49" charset="-122"/>
              </a:rPr>
              <a:t>感染大肠杆菌并筛选</a:t>
            </a:r>
            <a:endParaRPr lang="zh-CN" altLang="en-US" sz="2000" dirty="0">
              <a:solidFill>
                <a:schemeClr val="accent4">
                  <a:lumMod val="2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39348" y="473943"/>
            <a:ext cx="6553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50000"/>
              </a:spcBef>
              <a:buClr>
                <a:schemeClr val="tx2"/>
              </a:buClr>
            </a:pPr>
            <a:r>
              <a:rPr kumimoji="1" lang="en-US" altLang="zh-CN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2.1 </a:t>
            </a:r>
            <a:r>
              <a:rPr lang="en-US" altLang="zh-CN" sz="2800" b="1" dirty="0" smtClean="0">
                <a:solidFill>
                  <a:srgbClr val="3399FF"/>
                </a:solidFill>
                <a:latin typeface="Symbol" pitchFamily="18" charset="2"/>
                <a:ea typeface="黑体" pitchFamily="2" charset="-122"/>
              </a:rPr>
              <a:t>l</a:t>
            </a:r>
            <a:r>
              <a:rPr kumimoji="1" lang="zh-CN" altLang="en-US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噬菌体的基因组（</a:t>
            </a:r>
            <a:r>
              <a:rPr lang="en-US" altLang="zh-CN" sz="2800" b="1" dirty="0" smtClean="0">
                <a:solidFill>
                  <a:srgbClr val="3399FF"/>
                </a:solidFill>
                <a:latin typeface="Symbol" pitchFamily="18" charset="2"/>
                <a:ea typeface="黑体" pitchFamily="2" charset="-122"/>
              </a:rPr>
              <a:t> l </a:t>
            </a:r>
            <a:r>
              <a:rPr lang="en-US" altLang="zh-CN" sz="2800" b="1" dirty="0" smtClean="0">
                <a:solidFill>
                  <a:srgbClr val="3399FF"/>
                </a:solidFill>
                <a:ea typeface="黑体" pitchFamily="2" charset="-122"/>
                <a:cs typeface="Times New Roman" pitchFamily="18" charset="0"/>
              </a:rPr>
              <a:t>-DNA</a:t>
            </a:r>
            <a:r>
              <a:rPr kumimoji="1" lang="zh-CN" altLang="en-US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）结构</a:t>
            </a:r>
            <a:endParaRPr kumimoji="1" lang="zh-CN" altLang="en-US" sz="2800" dirty="0">
              <a:solidFill>
                <a:schemeClr val="accent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43769" y="1259007"/>
            <a:ext cx="4577936" cy="4467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200000"/>
              </a:lnSpc>
              <a:spcBef>
                <a:spcPts val="0"/>
              </a:spcBef>
              <a:buClr>
                <a:schemeClr val="tx2"/>
              </a:buClr>
              <a:buFont typeface="Wingdings" pitchFamily="2" charset="2"/>
              <a:buChar char="u"/>
            </a:pPr>
            <a:r>
              <a:rPr lang="en-US" altLang="zh-CN" b="1" dirty="0" smtClean="0">
                <a:solidFill>
                  <a:srgbClr val="FFC000"/>
                </a:solidFill>
                <a:latin typeface="Symbol" pitchFamily="18" charset="2"/>
                <a:ea typeface="黑体" pitchFamily="2" charset="-122"/>
              </a:rPr>
              <a:t> l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-DNA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为</a:t>
            </a:r>
            <a:r>
              <a:rPr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线性双链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分子，全长</a:t>
            </a:r>
            <a:r>
              <a:rPr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48502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个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核苷酸。</a:t>
            </a:r>
            <a:r>
              <a:rPr lang="en-US" altLang="zh-CN" b="1" dirty="0" smtClean="0">
                <a:solidFill>
                  <a:srgbClr val="FFC000"/>
                </a:solidFill>
                <a:latin typeface="Symbol" pitchFamily="18" charset="2"/>
                <a:ea typeface="黑体" pitchFamily="2" charset="-122"/>
              </a:rPr>
              <a:t> </a:t>
            </a:r>
          </a:p>
          <a:p>
            <a:pPr algn="l" eaLnBrk="1" hangingPunct="1">
              <a:lnSpc>
                <a:spcPct val="200000"/>
              </a:lnSpc>
              <a:spcBef>
                <a:spcPts val="0"/>
              </a:spcBef>
              <a:buClr>
                <a:schemeClr val="tx2"/>
              </a:buClr>
              <a:buFont typeface="Wingdings" pitchFamily="2" charset="2"/>
              <a:buChar char="u"/>
            </a:pPr>
            <a:r>
              <a:rPr lang="en-US" altLang="zh-CN" b="1" dirty="0" smtClean="0">
                <a:solidFill>
                  <a:srgbClr val="FFC000"/>
                </a:solidFill>
                <a:latin typeface="Symbol" pitchFamily="18" charset="2"/>
                <a:ea typeface="黑体" pitchFamily="2" charset="-122"/>
              </a:rPr>
              <a:t> l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-DNA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至少含有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61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个基因。</a:t>
            </a:r>
            <a:endParaRPr lang="en-US" altLang="zh-CN" dirty="0" smtClean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  <a:p>
            <a:pPr algn="l" eaLnBrk="1" hangingPunct="1">
              <a:lnSpc>
                <a:spcPct val="200000"/>
              </a:lnSpc>
              <a:spcBef>
                <a:spcPts val="0"/>
              </a:spcBef>
              <a:buClr>
                <a:schemeClr val="tx2"/>
              </a:buClr>
              <a:buFont typeface="Wingdings" pitchFamily="2" charset="2"/>
              <a:buChar char="u"/>
            </a:pPr>
            <a:r>
              <a:rPr lang="en-US" altLang="zh-CN" b="1" dirty="0" smtClean="0">
                <a:solidFill>
                  <a:srgbClr val="FFC000"/>
                </a:solidFill>
                <a:latin typeface="Symbol" pitchFamily="18" charset="2"/>
                <a:ea typeface="黑体" pitchFamily="2" charset="-122"/>
              </a:rPr>
              <a:t> l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-DNA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分子两端各含有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12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个碱基的互补单链，是天然的粘性末端，被称为</a:t>
            </a:r>
            <a:r>
              <a:rPr lang="en-US" altLang="zh-CN" dirty="0" err="1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cos</a:t>
            </a:r>
            <a:r>
              <a:rPr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位点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。</a:t>
            </a:r>
            <a:endParaRPr lang="zh-CN" altLang="en-US" dirty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0" name="Picture 2" descr="208"/>
          <p:cNvPicPr>
            <a:picLocks noChangeAspect="1" noChangeArrowheads="1"/>
          </p:cNvPicPr>
          <p:nvPr/>
        </p:nvPicPr>
        <p:blipFill>
          <a:blip r:embed="rId2" cstate="print"/>
          <a:srcRect l="6238" r="4548" b="11398"/>
          <a:stretch>
            <a:fillRect/>
          </a:stretch>
        </p:blipFill>
        <p:spPr bwMode="auto">
          <a:xfrm>
            <a:off x="5111646" y="1628171"/>
            <a:ext cx="3822492" cy="49525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Text Box 2"/>
          <p:cNvSpPr txBox="1">
            <a:spLocks noChangeArrowheads="1"/>
          </p:cNvSpPr>
          <p:nvPr/>
        </p:nvSpPr>
        <p:spPr bwMode="auto">
          <a:xfrm>
            <a:off x="314791" y="813055"/>
            <a:ext cx="8454452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       注入大肠杆菌内的</a:t>
            </a:r>
            <a:r>
              <a:rPr kumimoji="1" lang="zh-CN" altLang="en-US" dirty="0" smtClean="0">
                <a:ea typeface="黑体" pitchFamily="49" charset="-122"/>
                <a:cs typeface="Times New Roman" pitchFamily="18" charset="0"/>
              </a:rPr>
              <a:t>线性双链</a:t>
            </a:r>
            <a:r>
              <a:rPr lang="en-US" altLang="zh-CN" b="1" dirty="0" smtClean="0">
                <a:solidFill>
                  <a:srgbClr val="FFC000"/>
                </a:solidFill>
                <a:latin typeface="Symbol" pitchFamily="18" charset="2"/>
                <a:ea typeface="黑体" pitchFamily="2" charset="-122"/>
              </a:rPr>
              <a:t>l</a:t>
            </a:r>
            <a:r>
              <a:rPr lang="en-US" altLang="zh-CN" b="1" dirty="0" smtClean="0">
                <a:solidFill>
                  <a:srgbClr val="FFC000"/>
                </a:solidFill>
                <a:ea typeface="黑体" pitchFamily="2" charset="-122"/>
                <a:cs typeface="Times New Roman" pitchFamily="18" charset="0"/>
              </a:rPr>
              <a:t>-</a:t>
            </a: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分子，会迅速地通过</a:t>
            </a:r>
            <a:r>
              <a:rPr kumimoji="1" lang="en-US" altLang="zh-CN" dirty="0" err="1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cos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位点的碱基互补作用，并借助大肠杆菌的</a:t>
            </a: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连接酶和促旋酶，形成</a:t>
            </a:r>
            <a:r>
              <a:rPr kumimoji="1" lang="zh-CN" altLang="en-US" dirty="0" smtClean="0">
                <a:ea typeface="黑体" pitchFamily="49" charset="-122"/>
                <a:cs typeface="Times New Roman" pitchFamily="18" charset="0"/>
              </a:rPr>
              <a:t>环状双链</a:t>
            </a: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分子。</a:t>
            </a:r>
            <a:endParaRPr kumimoji="1" lang="zh-CN" altLang="en-US" dirty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644100" name="Group 4"/>
          <p:cNvGrpSpPr>
            <a:grpSpLocks/>
          </p:cNvGrpSpPr>
          <p:nvPr/>
        </p:nvGrpSpPr>
        <p:grpSpPr bwMode="auto">
          <a:xfrm>
            <a:off x="314115" y="2902498"/>
            <a:ext cx="8994775" cy="3203576"/>
            <a:chOff x="0" y="1885"/>
            <a:chExt cx="5666" cy="2018"/>
          </a:xfrm>
        </p:grpSpPr>
        <p:sp>
          <p:nvSpPr>
            <p:cNvPr id="644101" name="Line 5"/>
            <p:cNvSpPr>
              <a:spLocks noChangeShapeType="1"/>
            </p:cNvSpPr>
            <p:nvPr/>
          </p:nvSpPr>
          <p:spPr bwMode="auto">
            <a:xfrm>
              <a:off x="2108" y="2523"/>
              <a:ext cx="0" cy="642"/>
            </a:xfrm>
            <a:prstGeom prst="line">
              <a:avLst/>
            </a:prstGeom>
            <a:noFill/>
            <a:ln w="76200" cmpd="tri">
              <a:solidFill>
                <a:srgbClr val="FF0066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4102" name="Line 6"/>
            <p:cNvSpPr>
              <a:spLocks noChangeShapeType="1"/>
            </p:cNvSpPr>
            <p:nvPr/>
          </p:nvSpPr>
          <p:spPr bwMode="auto">
            <a:xfrm flipV="1">
              <a:off x="2381" y="2523"/>
              <a:ext cx="0" cy="642"/>
            </a:xfrm>
            <a:prstGeom prst="line">
              <a:avLst/>
            </a:prstGeom>
            <a:noFill/>
            <a:ln w="76200" cmpd="tri">
              <a:solidFill>
                <a:srgbClr val="FF0066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4103" name="Text Box 7"/>
            <p:cNvSpPr txBox="1">
              <a:spLocks noChangeArrowheads="1"/>
            </p:cNvSpPr>
            <p:nvPr/>
          </p:nvSpPr>
          <p:spPr bwMode="auto">
            <a:xfrm>
              <a:off x="3833" y="1979"/>
              <a:ext cx="1360" cy="29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kumimoji="1" lang="en-US" altLang="zh-CN" b="1" dirty="0">
                  <a:solidFill>
                    <a:schemeClr val="bg2"/>
                  </a:solidFill>
                </a:rPr>
                <a:t>Circular form</a:t>
              </a:r>
              <a:r>
                <a:rPr kumimoji="1" lang="en-US" altLang="zh-CN" b="1" dirty="0">
                  <a:solidFill>
                    <a:schemeClr val="bg2"/>
                  </a:solidFill>
                  <a:latin typeface="Comic Sans MS" pitchFamily="66" charset="0"/>
                </a:rPr>
                <a:t> </a:t>
              </a:r>
            </a:p>
          </p:txBody>
        </p:sp>
        <p:sp>
          <p:nvSpPr>
            <p:cNvPr id="644104" name="Text Box 8"/>
            <p:cNvSpPr txBox="1">
              <a:spLocks noChangeArrowheads="1"/>
            </p:cNvSpPr>
            <p:nvPr/>
          </p:nvSpPr>
          <p:spPr bwMode="auto">
            <a:xfrm>
              <a:off x="3841" y="3612"/>
              <a:ext cx="1372" cy="29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1" hangingPunct="1"/>
              <a:r>
                <a:rPr kumimoji="1" lang="en-US" altLang="zh-CN" b="1" dirty="0" smtClean="0">
                  <a:solidFill>
                    <a:schemeClr val="bg2"/>
                  </a:solidFill>
                </a:rPr>
                <a:t>Linear form</a:t>
              </a:r>
              <a:r>
                <a:rPr kumimoji="1" lang="en-US" altLang="zh-CN" b="1" dirty="0" smtClean="0">
                  <a:solidFill>
                    <a:schemeClr val="bg2"/>
                  </a:solidFill>
                  <a:latin typeface="Comic Sans MS" pitchFamily="66" charset="0"/>
                </a:rPr>
                <a:t> </a:t>
              </a:r>
              <a:endParaRPr kumimoji="1" lang="en-US" altLang="zh-CN" b="1" dirty="0">
                <a:solidFill>
                  <a:schemeClr val="bg2"/>
                </a:solidFill>
                <a:latin typeface="Comic Sans MS" pitchFamily="66" charset="0"/>
              </a:endParaRPr>
            </a:p>
          </p:txBody>
        </p:sp>
        <p:grpSp>
          <p:nvGrpSpPr>
            <p:cNvPr id="644105" name="Group 9"/>
            <p:cNvGrpSpPr>
              <a:grpSpLocks/>
            </p:cNvGrpSpPr>
            <p:nvPr/>
          </p:nvGrpSpPr>
          <p:grpSpPr bwMode="auto">
            <a:xfrm>
              <a:off x="839" y="1885"/>
              <a:ext cx="2864" cy="517"/>
              <a:chOff x="839" y="1885"/>
              <a:chExt cx="2864" cy="517"/>
            </a:xfrm>
          </p:grpSpPr>
          <p:sp>
            <p:nvSpPr>
              <p:cNvPr id="644106" name="Rectangle 10"/>
              <p:cNvSpPr>
                <a:spLocks noChangeArrowheads="1"/>
              </p:cNvSpPr>
              <p:nvPr/>
            </p:nvSpPr>
            <p:spPr bwMode="auto">
              <a:xfrm>
                <a:off x="839" y="2111"/>
                <a:ext cx="2844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b">
                <a:spAutoFit/>
              </a:bodyPr>
              <a:lstStyle/>
              <a:p>
                <a:pPr algn="l" eaLnBrk="1" hangingPunct="1"/>
                <a:r>
                  <a:rPr kumimoji="1" lang="en-US" altLang="zh-CN" b="1">
                    <a:solidFill>
                      <a:schemeClr val="tx1"/>
                    </a:solidFill>
                  </a:rPr>
                  <a:t>3′-GCCCCGCCGCTGGAGC-5′</a:t>
                </a:r>
              </a:p>
            </p:txBody>
          </p:sp>
          <p:sp>
            <p:nvSpPr>
              <p:cNvPr id="644107" name="Rectangle 11"/>
              <p:cNvSpPr>
                <a:spLocks noChangeArrowheads="1"/>
              </p:cNvSpPr>
              <p:nvPr/>
            </p:nvSpPr>
            <p:spPr bwMode="auto">
              <a:xfrm>
                <a:off x="839" y="1885"/>
                <a:ext cx="2864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b">
                <a:spAutoFit/>
              </a:bodyPr>
              <a:lstStyle/>
              <a:p>
                <a:pPr algn="l" eaLnBrk="1" hangingPunct="1"/>
                <a:r>
                  <a:rPr kumimoji="1" lang="en-US" altLang="zh-CN" b="1" dirty="0">
                    <a:solidFill>
                      <a:schemeClr val="tx1"/>
                    </a:solidFill>
                  </a:rPr>
                  <a:t>5′-CGGGGCGGCGACCTCG-3′</a:t>
                </a:r>
              </a:p>
            </p:txBody>
          </p:sp>
        </p:grpSp>
        <p:sp>
          <p:nvSpPr>
            <p:cNvPr id="644108" name="Rectangle 12"/>
            <p:cNvSpPr>
              <a:spLocks noChangeArrowheads="1"/>
            </p:cNvSpPr>
            <p:nvPr/>
          </p:nvSpPr>
          <p:spPr bwMode="auto">
            <a:xfrm>
              <a:off x="385" y="2568"/>
              <a:ext cx="1563" cy="44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b">
              <a:spAutoFit/>
            </a:bodyPr>
            <a:lstStyle/>
            <a:p>
              <a:pPr eaLnBrk="1" hangingPunct="1"/>
              <a:r>
                <a:rPr kumimoji="1" lang="en-US" altLang="zh-CN" sz="2000" dirty="0">
                  <a:solidFill>
                    <a:srgbClr val="FF0000"/>
                  </a:solidFill>
                  <a:latin typeface="Comic Sans MS" pitchFamily="66" charset="0"/>
                </a:rPr>
                <a:t>Cleavage</a:t>
              </a:r>
            </a:p>
            <a:p>
              <a:pPr eaLnBrk="1" hangingPunct="1"/>
              <a:r>
                <a:rPr kumimoji="1" lang="en-US" altLang="zh-CN" sz="2000" dirty="0">
                  <a:solidFill>
                    <a:srgbClr val="FF0000"/>
                  </a:solidFill>
                  <a:latin typeface="Comic Sans MS" pitchFamily="66" charset="0"/>
                </a:rPr>
                <a:t> (during packaging) </a:t>
              </a:r>
            </a:p>
          </p:txBody>
        </p:sp>
        <p:sp>
          <p:nvSpPr>
            <p:cNvPr id="644109" name="Rectangle 13"/>
            <p:cNvSpPr>
              <a:spLocks noChangeArrowheads="1"/>
            </p:cNvSpPr>
            <p:nvPr/>
          </p:nvSpPr>
          <p:spPr bwMode="auto">
            <a:xfrm>
              <a:off x="2608" y="2478"/>
              <a:ext cx="1401" cy="4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b">
              <a:spAutoFit/>
            </a:bodyPr>
            <a:lstStyle/>
            <a:p>
              <a:pPr eaLnBrk="1" hangingPunct="1">
                <a:spcBef>
                  <a:spcPct val="20000"/>
                </a:spcBef>
              </a:pPr>
              <a:r>
                <a:rPr kumimoji="1" lang="en-US" altLang="zh-CN" sz="2000" dirty="0">
                  <a:solidFill>
                    <a:srgbClr val="FF0000"/>
                  </a:solidFill>
                  <a:latin typeface="Comic Sans MS" pitchFamily="66" charset="0"/>
                </a:rPr>
                <a:t>Ligation</a:t>
              </a:r>
            </a:p>
            <a:p>
              <a:pPr eaLnBrk="1" hangingPunct="1">
                <a:spcBef>
                  <a:spcPct val="20000"/>
                </a:spcBef>
              </a:pPr>
              <a:r>
                <a:rPr kumimoji="1" lang="en-US" altLang="zh-CN" sz="2000" dirty="0">
                  <a:solidFill>
                    <a:srgbClr val="FF0000"/>
                  </a:solidFill>
                  <a:latin typeface="Comic Sans MS" pitchFamily="66" charset="0"/>
                </a:rPr>
                <a:t> (after infection)</a:t>
              </a:r>
            </a:p>
          </p:txBody>
        </p:sp>
        <p:grpSp>
          <p:nvGrpSpPr>
            <p:cNvPr id="644110" name="Group 14"/>
            <p:cNvGrpSpPr>
              <a:grpSpLocks/>
            </p:cNvGrpSpPr>
            <p:nvPr/>
          </p:nvGrpSpPr>
          <p:grpSpPr bwMode="auto">
            <a:xfrm>
              <a:off x="2559" y="3113"/>
              <a:ext cx="3107" cy="497"/>
              <a:chOff x="2517" y="3339"/>
              <a:chExt cx="2690" cy="497"/>
            </a:xfrm>
          </p:grpSpPr>
          <p:sp>
            <p:nvSpPr>
              <p:cNvPr id="644111" name="Rectangle 15"/>
              <p:cNvSpPr>
                <a:spLocks noChangeArrowheads="1"/>
              </p:cNvSpPr>
              <p:nvPr/>
            </p:nvSpPr>
            <p:spPr bwMode="auto">
              <a:xfrm>
                <a:off x="2517" y="3339"/>
                <a:ext cx="2690" cy="2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anchor="b">
                <a:spAutoFit/>
              </a:bodyPr>
              <a:lstStyle/>
              <a:p>
                <a:pPr algn="l" eaLnBrk="1" hangingPunct="1">
                  <a:spcBef>
                    <a:spcPct val="20000"/>
                  </a:spcBef>
                </a:pPr>
                <a:r>
                  <a:rPr kumimoji="1" lang="en-US" altLang="zh-CN" b="1" dirty="0">
                    <a:solidFill>
                      <a:schemeClr val="tx1"/>
                    </a:solidFill>
                  </a:rPr>
                  <a:t>GGGCGGGCGACCTCG-3′</a:t>
                </a:r>
              </a:p>
            </p:txBody>
          </p:sp>
          <p:sp>
            <p:nvSpPr>
              <p:cNvPr id="644112" name="Rectangle 16"/>
              <p:cNvSpPr>
                <a:spLocks noChangeArrowheads="1"/>
              </p:cNvSpPr>
              <p:nvPr/>
            </p:nvSpPr>
            <p:spPr bwMode="auto">
              <a:xfrm>
                <a:off x="4115" y="3471"/>
                <a:ext cx="839" cy="3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anchor="b">
                <a:spAutoFit/>
              </a:bodyPr>
              <a:lstStyle/>
              <a:p>
                <a:pPr algn="l"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en-US" altLang="zh-CN" b="1" dirty="0">
                    <a:solidFill>
                      <a:schemeClr val="tx1"/>
                    </a:solidFill>
                  </a:rPr>
                  <a:t>GC-5′</a:t>
                </a:r>
              </a:p>
            </p:txBody>
          </p:sp>
        </p:grpSp>
        <p:grpSp>
          <p:nvGrpSpPr>
            <p:cNvPr id="644113" name="Group 17"/>
            <p:cNvGrpSpPr>
              <a:grpSpLocks/>
            </p:cNvGrpSpPr>
            <p:nvPr/>
          </p:nvGrpSpPr>
          <p:grpSpPr bwMode="auto">
            <a:xfrm>
              <a:off x="0" y="3110"/>
              <a:ext cx="2347" cy="487"/>
              <a:chOff x="-9" y="3291"/>
              <a:chExt cx="2032" cy="487"/>
            </a:xfrm>
          </p:grpSpPr>
          <p:sp>
            <p:nvSpPr>
              <p:cNvPr id="644114" name="Rectangle 18"/>
              <p:cNvSpPr>
                <a:spLocks noChangeArrowheads="1"/>
              </p:cNvSpPr>
              <p:nvPr/>
            </p:nvSpPr>
            <p:spPr bwMode="auto">
              <a:xfrm>
                <a:off x="-9" y="3291"/>
                <a:ext cx="540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b">
                <a:spAutoFit/>
              </a:bodyPr>
              <a:lstStyle/>
              <a:p>
                <a:pPr algn="l" eaLnBrk="1" hangingPunct="1"/>
                <a:r>
                  <a:rPr kumimoji="1" lang="en-US" altLang="zh-CN" b="1" dirty="0">
                    <a:solidFill>
                      <a:schemeClr val="tx1"/>
                    </a:solidFill>
                  </a:rPr>
                  <a:t>5′-CG</a:t>
                </a:r>
              </a:p>
            </p:txBody>
          </p:sp>
          <p:sp>
            <p:nvSpPr>
              <p:cNvPr id="644115" name="Rectangle 19"/>
              <p:cNvSpPr>
                <a:spLocks noChangeArrowheads="1"/>
              </p:cNvSpPr>
              <p:nvPr/>
            </p:nvSpPr>
            <p:spPr bwMode="auto">
              <a:xfrm>
                <a:off x="0" y="3487"/>
                <a:ext cx="2023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b">
                <a:spAutoFit/>
              </a:bodyPr>
              <a:lstStyle/>
              <a:p>
                <a:pPr algn="l" eaLnBrk="1" hangingPunct="1">
                  <a:spcBef>
                    <a:spcPct val="20000"/>
                  </a:spcBef>
                </a:pPr>
                <a:r>
                  <a:rPr kumimoji="1" lang="en-US" altLang="zh-CN" b="1">
                    <a:solidFill>
                      <a:schemeClr val="tx1"/>
                    </a:solidFill>
                  </a:rPr>
                  <a:t>3′-GCCCCGCCGCTGGA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吴5-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060"/>
            <a:ext cx="7924800" cy="6838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5600" y="427740"/>
            <a:ext cx="57356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kumimoji="1" lang="en-US" altLang="zh-CN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2.2 </a:t>
            </a:r>
            <a:r>
              <a:rPr lang="en-US" altLang="zh-CN" sz="2800" b="1" dirty="0" smtClean="0">
                <a:solidFill>
                  <a:srgbClr val="3399FF"/>
                </a:solidFill>
                <a:latin typeface="Symbol" pitchFamily="18" charset="2"/>
                <a:ea typeface="黑体" pitchFamily="2" charset="-122"/>
              </a:rPr>
              <a:t>l</a:t>
            </a:r>
            <a:r>
              <a:rPr lang="zh-CN" altLang="en-US" sz="2800" b="1" dirty="0" smtClean="0">
                <a:solidFill>
                  <a:srgbClr val="3399FF"/>
                </a:solidFill>
                <a:latin typeface="Symbol" pitchFamily="18" charset="2"/>
                <a:ea typeface="黑体" pitchFamily="2" charset="-122"/>
              </a:rPr>
              <a:t>噬菌体载体的构建</a:t>
            </a:r>
            <a:endParaRPr kumimoji="1" lang="zh-CN" altLang="en-US" sz="2800" dirty="0">
              <a:solidFill>
                <a:schemeClr val="accent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94390" y="1283619"/>
            <a:ext cx="8435975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       野生型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λ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噬菌体包装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的上限为</a:t>
            </a:r>
            <a:r>
              <a:rPr lang="en-US" altLang="zh-CN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51kb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，本身长度为</a:t>
            </a:r>
            <a:r>
              <a:rPr lang="en-US" altLang="zh-CN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48.5kb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，只有当插入的外源</a:t>
            </a:r>
            <a:r>
              <a:rPr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片段不大于</a:t>
            </a:r>
            <a:r>
              <a:rPr lang="en-US" altLang="zh-CN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2.5kb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时，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才能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被蛋白质外壳包装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成有感染力的噬菌体颗粒。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10110" y="2951887"/>
            <a:ext cx="8489116" cy="18281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       野生型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λ-DNA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上约有</a:t>
            </a:r>
            <a:r>
              <a:rPr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40-50%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的片段是复制和裂解所非必需的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。因此，缩短野生型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λ-DNA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的长度，可以提高装载量。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zh-CN" altLang="en-US" dirty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909345" y="4262315"/>
            <a:ext cx="787587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b">
            <a:spAutoFit/>
          </a:bodyPr>
          <a:lstStyle/>
          <a:p>
            <a:pPr algn="l" eaLnBrk="1" hangingPunct="1"/>
            <a:r>
              <a:rPr lang="zh-CN" altLang="en-US" dirty="0" smtClean="0">
                <a:ea typeface="黑体" pitchFamily="49" charset="-122"/>
                <a:cs typeface="Times New Roman" pitchFamily="18" charset="0"/>
              </a:rPr>
              <a:t>根据基因装载方式的不同，</a:t>
            </a:r>
            <a:r>
              <a:rPr lang="zh-CN" altLang="en-US" dirty="0">
                <a:ea typeface="黑体" pitchFamily="49" charset="-122"/>
                <a:cs typeface="Times New Roman" pitchFamily="18" charset="0"/>
              </a:rPr>
              <a:t>可将</a:t>
            </a:r>
            <a:r>
              <a:rPr lang="en-US" altLang="zh-CN" dirty="0">
                <a:ea typeface="黑体" pitchFamily="49" charset="-122"/>
                <a:cs typeface="Times New Roman" pitchFamily="18" charset="0"/>
              </a:rPr>
              <a:t>λ-DNA</a:t>
            </a:r>
            <a:r>
              <a:rPr lang="zh-CN" altLang="en-US" dirty="0">
                <a:ea typeface="黑体" pitchFamily="49" charset="-122"/>
                <a:cs typeface="Times New Roman" pitchFamily="18" charset="0"/>
              </a:rPr>
              <a:t>分成两大类载体：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571683" y="4937718"/>
            <a:ext cx="1905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插入型载体</a:t>
            </a:r>
            <a:endParaRPr lang="zh-CN" altLang="en-US" b="1" dirty="0">
              <a:solidFill>
                <a:srgbClr val="FF99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571683" y="5547318"/>
            <a:ext cx="490406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替换型载体（取代型载体）</a:t>
            </a:r>
            <a:endParaRPr lang="zh-CN" altLang="en-US" b="1" dirty="0">
              <a:solidFill>
                <a:srgbClr val="FF99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1038283" y="5106358"/>
            <a:ext cx="304800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3366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Oval 8"/>
          <p:cNvSpPr>
            <a:spLocks noChangeArrowheads="1"/>
          </p:cNvSpPr>
          <p:nvPr/>
        </p:nvSpPr>
        <p:spPr bwMode="auto">
          <a:xfrm>
            <a:off x="1038283" y="5715958"/>
            <a:ext cx="304800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3366FF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Text Box 2"/>
          <p:cNvSpPr txBox="1">
            <a:spLocks noChangeArrowheads="1"/>
          </p:cNvSpPr>
          <p:nvPr/>
        </p:nvSpPr>
        <p:spPr bwMode="auto">
          <a:xfrm>
            <a:off x="337618" y="892795"/>
            <a:ext cx="727233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/>
            <a:r>
              <a:rPr lang="en-US" altLang="zh-CN" dirty="0" smtClean="0">
                <a:ea typeface="黑体" pitchFamily="49" charset="-122"/>
                <a:cs typeface="Times New Roman" pitchFamily="18" charset="0"/>
              </a:rPr>
              <a:t>2.2.1 </a:t>
            </a:r>
            <a:r>
              <a:rPr lang="zh-CN" altLang="en-US" dirty="0">
                <a:ea typeface="黑体" pitchFamily="49" charset="-122"/>
                <a:cs typeface="Times New Roman" pitchFamily="18" charset="0"/>
              </a:rPr>
              <a:t>插入型载体（</a:t>
            </a:r>
            <a:r>
              <a:rPr lang="en-US" altLang="zh-CN" dirty="0">
                <a:ea typeface="黑体" pitchFamily="49" charset="-122"/>
                <a:cs typeface="Times New Roman" pitchFamily="18" charset="0"/>
              </a:rPr>
              <a:t>insertion vectors</a:t>
            </a:r>
            <a:r>
              <a:rPr lang="zh-CN" altLang="en-US" dirty="0">
                <a:ea typeface="黑体" pitchFamily="49" charset="-122"/>
                <a:cs typeface="Times New Roman" pitchFamily="18" charset="0"/>
              </a:rPr>
              <a:t>）</a:t>
            </a:r>
          </a:p>
        </p:txBody>
      </p:sp>
      <p:sp>
        <p:nvSpPr>
          <p:cNvPr id="658435" name="Rectangle 3"/>
          <p:cNvSpPr>
            <a:spLocks noChangeArrowheads="1"/>
          </p:cNvSpPr>
          <p:nvPr/>
        </p:nvSpPr>
        <p:spPr bwMode="auto">
          <a:xfrm>
            <a:off x="849872" y="1764460"/>
            <a:ext cx="608532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只具有一个可供外源</a:t>
            </a:r>
            <a:r>
              <a:rPr kumimoji="1"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插入的克隆位点。</a:t>
            </a:r>
          </a:p>
        </p:txBody>
      </p:sp>
      <p:sp>
        <p:nvSpPr>
          <p:cNvPr id="658436" name="Text Box 4"/>
          <p:cNvSpPr txBox="1">
            <a:spLocks noChangeArrowheads="1"/>
          </p:cNvSpPr>
          <p:nvPr/>
        </p:nvSpPr>
        <p:spPr bwMode="auto">
          <a:xfrm>
            <a:off x="308860" y="2258958"/>
            <a:ext cx="8820150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　　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外源</a:t>
            </a: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克隆到插入型的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λ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载体分子上，会使噬菌体的某种生物功能丧失效力，即所谓的</a:t>
            </a:r>
            <a:r>
              <a:rPr kumimoji="1"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插入失活效应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658437" name="Text Box 5"/>
          <p:cNvSpPr txBox="1">
            <a:spLocks noChangeArrowheads="1"/>
          </p:cNvSpPr>
          <p:nvPr/>
        </p:nvSpPr>
        <p:spPr bwMode="auto">
          <a:xfrm>
            <a:off x="839788" y="4311595"/>
            <a:ext cx="882015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β-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半乳糖苷酶</a:t>
            </a:r>
            <a:r>
              <a:rPr kumimoji="1"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失活（</a:t>
            </a:r>
            <a:r>
              <a:rPr kumimoji="1" lang="en-US" altLang="zh-CN" dirty="0" err="1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inactlvatlon</a:t>
            </a:r>
            <a:r>
              <a:rPr kumimoji="1"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 of </a:t>
            </a:r>
            <a:r>
              <a:rPr kumimoji="1" lang="en-US" altLang="zh-CN" dirty="0" err="1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E.coli</a:t>
            </a:r>
            <a:r>
              <a:rPr kumimoji="1"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 β-</a:t>
            </a:r>
            <a:r>
              <a:rPr kumimoji="1" lang="en-US" altLang="zh-CN" dirty="0" err="1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galactosidase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）</a:t>
            </a:r>
          </a:p>
        </p:txBody>
      </p:sp>
      <p:sp>
        <p:nvSpPr>
          <p:cNvPr id="658438" name="Text Box 6"/>
          <p:cNvSpPr txBox="1">
            <a:spLocks noChangeArrowheads="1"/>
          </p:cNvSpPr>
          <p:nvPr/>
        </p:nvSpPr>
        <p:spPr bwMode="auto">
          <a:xfrm>
            <a:off x="827088" y="3601983"/>
            <a:ext cx="761047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免疫功能</a:t>
            </a:r>
            <a:r>
              <a:rPr kumimoji="1"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失活（</a:t>
            </a:r>
            <a:r>
              <a:rPr kumimoji="1" lang="en-US" altLang="zh-CN" dirty="0" err="1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inacti</a:t>
            </a:r>
            <a:r>
              <a:rPr kumimoji="1"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- </a:t>
            </a:r>
            <a:r>
              <a:rPr kumimoji="1" lang="en-US" altLang="zh-CN" dirty="0" err="1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vatiort</a:t>
            </a:r>
            <a:r>
              <a:rPr kumimoji="1"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 of </a:t>
            </a:r>
            <a:r>
              <a:rPr kumimoji="1" lang="en-US" altLang="zh-CN" dirty="0" err="1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immunityfunction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）</a:t>
            </a:r>
          </a:p>
        </p:txBody>
      </p:sp>
      <p:sp>
        <p:nvSpPr>
          <p:cNvPr id="658439" name="Oval 7"/>
          <p:cNvSpPr>
            <a:spLocks noChangeArrowheads="1"/>
          </p:cNvSpPr>
          <p:nvPr/>
        </p:nvSpPr>
        <p:spPr bwMode="auto">
          <a:xfrm>
            <a:off x="508000" y="3773980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FF"/>
              </a:gs>
              <a:gs pos="100000">
                <a:srgbClr val="00FFFF">
                  <a:gamma/>
                  <a:shade val="42353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66CC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58440" name="Oval 8"/>
          <p:cNvSpPr>
            <a:spLocks noChangeArrowheads="1"/>
          </p:cNvSpPr>
          <p:nvPr/>
        </p:nvSpPr>
        <p:spPr bwMode="auto">
          <a:xfrm>
            <a:off x="508000" y="4488510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FF"/>
              </a:gs>
              <a:gs pos="100000">
                <a:srgbClr val="00FFFF">
                  <a:gamma/>
                  <a:shade val="42353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66CC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Text Box 2"/>
          <p:cNvSpPr txBox="1">
            <a:spLocks noChangeArrowheads="1"/>
          </p:cNvSpPr>
          <p:nvPr/>
        </p:nvSpPr>
        <p:spPr bwMode="auto">
          <a:xfrm>
            <a:off x="752658" y="621050"/>
            <a:ext cx="761047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免疫功能</a:t>
            </a:r>
            <a:r>
              <a:rPr kumimoji="1"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失活</a:t>
            </a:r>
            <a:endParaRPr kumimoji="1" lang="zh-CN" altLang="en-US" dirty="0">
              <a:solidFill>
                <a:srgbClr val="FF66CC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59459" name="Oval 3"/>
          <p:cNvSpPr>
            <a:spLocks noChangeArrowheads="1"/>
          </p:cNvSpPr>
          <p:nvPr/>
        </p:nvSpPr>
        <p:spPr bwMode="auto">
          <a:xfrm>
            <a:off x="403590" y="808038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FF"/>
              </a:gs>
              <a:gs pos="100000">
                <a:srgbClr val="00FFFF">
                  <a:gamma/>
                  <a:shade val="42353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3366FF"/>
              </a:solidFill>
              <a:latin typeface="Times" charset="0"/>
            </a:endParaRPr>
          </a:p>
        </p:txBody>
      </p:sp>
      <p:sp>
        <p:nvSpPr>
          <p:cNvPr id="659460" name="Text Box 4"/>
          <p:cNvSpPr txBox="1">
            <a:spLocks noChangeArrowheads="1"/>
          </p:cNvSpPr>
          <p:nvPr/>
        </p:nvSpPr>
        <p:spPr bwMode="auto">
          <a:xfrm>
            <a:off x="394065" y="1277938"/>
            <a:ext cx="8432800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        </a:t>
            </a: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λ-DNA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中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有一段免疫区（</a:t>
            </a:r>
            <a:r>
              <a:rPr kumimoji="1" lang="en-US" altLang="zh-CN" i="1" dirty="0" err="1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cI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），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有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一种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核酸内切限制酶的单切割位点。当外源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片段插入到这种位点上，不能进入溶源周期。</a:t>
            </a:r>
          </a:p>
        </p:txBody>
      </p:sp>
      <p:pic>
        <p:nvPicPr>
          <p:cNvPr id="65946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764" y="3350692"/>
            <a:ext cx="7218889" cy="24505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455" y="572540"/>
            <a:ext cx="3783013" cy="2846388"/>
          </a:xfrm>
          <a:prstGeom prst="rect">
            <a:avLst/>
          </a:prstGeom>
          <a:noFill/>
        </p:spPr>
      </p:pic>
      <p:sp>
        <p:nvSpPr>
          <p:cNvPr id="660483" name="Rectangle 3"/>
          <p:cNvSpPr>
            <a:spLocks noChangeArrowheads="1"/>
          </p:cNvSpPr>
          <p:nvPr/>
        </p:nvSpPr>
        <p:spPr bwMode="auto">
          <a:xfrm>
            <a:off x="1180243" y="3629421"/>
            <a:ext cx="17235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1" hangingPunct="1"/>
            <a:r>
              <a:rPr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混浊噬菌斑</a:t>
            </a:r>
            <a:endParaRPr lang="en-US" altLang="zh-CN" dirty="0">
              <a:solidFill>
                <a:srgbClr val="FF66CC"/>
              </a:solidFill>
              <a:effectLst>
                <a:outerShdw blurRad="38100" dist="38100" dir="2700000" algn="tl">
                  <a:srgbClr val="000000"/>
                </a:outerShdw>
              </a:effectLst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60484" name="Rectangle 4"/>
          <p:cNvSpPr>
            <a:spLocks noChangeArrowheads="1"/>
          </p:cNvSpPr>
          <p:nvPr/>
        </p:nvSpPr>
        <p:spPr bwMode="auto">
          <a:xfrm>
            <a:off x="5505495" y="3653878"/>
            <a:ext cx="263415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l" eaLnBrk="1" hangingPunct="1"/>
            <a:r>
              <a:rPr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清晰噬菌斑</a:t>
            </a:r>
            <a:endParaRPr lang="en-US" altLang="zh-CN" dirty="0">
              <a:solidFill>
                <a:srgbClr val="FF66CC"/>
              </a:solidFill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6604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8518" y="555078"/>
            <a:ext cx="5135562" cy="2874962"/>
          </a:xfrm>
          <a:prstGeom prst="rect">
            <a:avLst/>
          </a:prstGeom>
          <a:noFill/>
        </p:spPr>
      </p:pic>
      <p:sp>
        <p:nvSpPr>
          <p:cNvPr id="660486" name="Text Box 6"/>
          <p:cNvSpPr txBox="1">
            <a:spLocks noChangeArrowheads="1"/>
          </p:cNvSpPr>
          <p:nvPr/>
        </p:nvSpPr>
        <p:spPr bwMode="auto">
          <a:xfrm>
            <a:off x="63582" y="4314798"/>
            <a:ext cx="927529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有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外源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插入的</a:t>
            </a: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λ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噬菌体形成清晰噬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菌斑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clarification</a:t>
            </a:r>
            <a:r>
              <a:rPr lang="en-US" altLang="zh-CN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plaques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）</a:t>
            </a:r>
            <a:endParaRPr kumimoji="1" lang="zh-CN" altLang="en-US" dirty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60487" name="Text Box 7"/>
          <p:cNvSpPr txBox="1">
            <a:spLocks noChangeArrowheads="1"/>
          </p:cNvSpPr>
          <p:nvPr/>
        </p:nvSpPr>
        <p:spPr bwMode="auto">
          <a:xfrm>
            <a:off x="68345" y="4921223"/>
            <a:ext cx="913481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无外源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插入的亲本噬菌体形成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混浊噬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菌斑（</a:t>
            </a:r>
            <a:r>
              <a:rPr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turbid plaques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）</a:t>
            </a:r>
            <a:endParaRPr kumimoji="1" lang="zh-CN" altLang="en-US" dirty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Text Box 2"/>
          <p:cNvSpPr txBox="1">
            <a:spLocks noChangeArrowheads="1"/>
          </p:cNvSpPr>
          <p:nvPr/>
        </p:nvSpPr>
        <p:spPr bwMode="auto">
          <a:xfrm>
            <a:off x="511668" y="432320"/>
            <a:ext cx="824258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β-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半乳糖苷酶</a:t>
            </a:r>
            <a:r>
              <a:rPr kumimoji="1"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失活</a:t>
            </a:r>
            <a:endParaRPr kumimoji="1" lang="zh-CN" altLang="en-US" dirty="0">
              <a:solidFill>
                <a:srgbClr val="FF66CC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61507" name="Oval 3"/>
          <p:cNvSpPr>
            <a:spLocks noChangeArrowheads="1"/>
          </p:cNvSpPr>
          <p:nvPr/>
        </p:nvSpPr>
        <p:spPr bwMode="auto">
          <a:xfrm>
            <a:off x="179880" y="589328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FF"/>
              </a:gs>
              <a:gs pos="100000">
                <a:srgbClr val="00FFFF">
                  <a:gamma/>
                  <a:shade val="42353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3366FF"/>
              </a:solidFill>
              <a:latin typeface="Times" charset="0"/>
            </a:endParaRPr>
          </a:p>
        </p:txBody>
      </p:sp>
      <p:sp>
        <p:nvSpPr>
          <p:cNvPr id="661508" name="Text Box 4"/>
          <p:cNvSpPr txBox="1">
            <a:spLocks noChangeArrowheads="1"/>
          </p:cNvSpPr>
          <p:nvPr/>
        </p:nvSpPr>
        <p:spPr bwMode="auto">
          <a:xfrm>
            <a:off x="199194" y="1057485"/>
            <a:ext cx="8749935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       </a:t>
            </a: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λ-DNA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中引入</a:t>
            </a:r>
            <a:r>
              <a:rPr kumimoji="1" lang="en-US" altLang="zh-CN" i="1" dirty="0" err="1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lacZ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区段，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编码</a:t>
            </a: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β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半乳糖苷酶。由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这种载体感染的大肠杆菌</a:t>
            </a:r>
            <a:r>
              <a:rPr kumimoji="1" lang="en-US" altLang="zh-CN" i="1" dirty="0" err="1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lac</a:t>
            </a:r>
            <a:r>
              <a:rPr kumimoji="1" lang="en-US" altLang="zh-CN" i="1" baseline="30000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-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指示菌，涂布在补加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有诱导剂和</a:t>
            </a: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X-gal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的培养基平板上，会形成</a:t>
            </a:r>
            <a:r>
              <a:rPr kumimoji="1" lang="zh-CN" altLang="en-US" dirty="0">
                <a:solidFill>
                  <a:srgbClr val="0000FF"/>
                </a:solidFill>
                <a:ea typeface="黑体" pitchFamily="49" charset="-122"/>
                <a:cs typeface="Times New Roman" pitchFamily="18" charset="0"/>
              </a:rPr>
              <a:t>蓝色的噬菌斑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。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14313" y="2332248"/>
            <a:ext cx="8716962" cy="2813050"/>
            <a:chOff x="0" y="1636"/>
            <a:chExt cx="5491" cy="1772"/>
          </a:xfrm>
        </p:grpSpPr>
        <p:pic>
          <p:nvPicPr>
            <p:cNvPr id="661510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2025"/>
              <a:ext cx="3868" cy="1383"/>
            </a:xfrm>
            <a:prstGeom prst="rect">
              <a:avLst/>
            </a:prstGeom>
            <a:noFill/>
          </p:spPr>
        </p:pic>
        <p:pic>
          <p:nvPicPr>
            <p:cNvPr id="661511" name="Picture 7" descr="ipt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64" y="1636"/>
              <a:ext cx="1627" cy="1771"/>
            </a:xfrm>
            <a:prstGeom prst="rect">
              <a:avLst/>
            </a:prstGeom>
            <a:noFill/>
          </p:spPr>
        </p:pic>
      </p:grpSp>
      <p:sp>
        <p:nvSpPr>
          <p:cNvPr id="661512" name="Text Box 8"/>
          <p:cNvSpPr txBox="1">
            <a:spLocks noChangeArrowheads="1"/>
          </p:cNvSpPr>
          <p:nvPr/>
        </p:nvSpPr>
        <p:spPr bwMode="auto">
          <a:xfrm>
            <a:off x="191359" y="5270710"/>
            <a:ext cx="8742778" cy="120032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      如果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外源</a:t>
            </a:r>
            <a:r>
              <a:rPr kumimoji="1"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插入到</a:t>
            </a:r>
            <a:r>
              <a:rPr kumimoji="1" lang="en-US" altLang="zh-CN" i="1" dirty="0" err="1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lacZ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上，便会阻断</a:t>
            </a:r>
            <a:r>
              <a:rPr kumimoji="1"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β-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半乳糖苷酶的正常编码，使</a:t>
            </a:r>
            <a:r>
              <a:rPr kumimoji="1"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β-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半乳糖苷酶无法合成，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只能形成无色的噬菌斑。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Text Box 2"/>
          <p:cNvSpPr txBox="1">
            <a:spLocks noChangeArrowheads="1"/>
          </p:cNvSpPr>
          <p:nvPr/>
        </p:nvSpPr>
        <p:spPr bwMode="auto">
          <a:xfrm>
            <a:off x="304800" y="576235"/>
            <a:ext cx="8566150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zh-CN" altLang="en-US" dirty="0" smtClean="0">
                <a:ea typeface="黑体" pitchFamily="49" charset="-122"/>
                <a:cs typeface="Times New Roman" pitchFamily="18" charset="0"/>
              </a:rPr>
              <a:t>         插入</a:t>
            </a:r>
            <a:r>
              <a:rPr kumimoji="1" lang="zh-CN" altLang="en-US" dirty="0">
                <a:ea typeface="黑体" pitchFamily="49" charset="-122"/>
                <a:cs typeface="Times New Roman" pitchFamily="18" charset="0"/>
              </a:rPr>
              <a:t>型载体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只能承受较小分子量（一般在</a:t>
            </a:r>
            <a:r>
              <a:rPr kumimoji="1"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10kb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左右）的外源</a:t>
            </a:r>
            <a:r>
              <a:rPr kumimoji="1"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片段的插入，应用于</a:t>
            </a:r>
            <a:r>
              <a:rPr kumimoji="1" lang="en-US" altLang="zh-CN" dirty="0" err="1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cDNA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及小片段</a:t>
            </a:r>
            <a:r>
              <a:rPr kumimoji="1"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的克隆。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93712" y="2219325"/>
            <a:ext cx="7696200" cy="3505200"/>
            <a:chOff x="311" y="1398"/>
            <a:chExt cx="4848" cy="2208"/>
          </a:xfrm>
          <a:effectLst/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4727" y="1590"/>
              <a:ext cx="432" cy="768"/>
              <a:chOff x="5136" y="1248"/>
              <a:chExt cx="432" cy="768"/>
            </a:xfrm>
          </p:grpSpPr>
          <p:sp>
            <p:nvSpPr>
              <p:cNvPr id="662533" name="AutoShape 5"/>
              <p:cNvSpPr>
                <a:spLocks noChangeArrowheads="1"/>
              </p:cNvSpPr>
              <p:nvPr/>
            </p:nvSpPr>
            <p:spPr bwMode="auto">
              <a:xfrm rot="-5400000">
                <a:off x="5185" y="1285"/>
                <a:ext cx="336" cy="261"/>
              </a:xfrm>
              <a:prstGeom prst="hexagon">
                <a:avLst>
                  <a:gd name="adj" fmla="val 32184"/>
                  <a:gd name="vf" fmla="val 115470"/>
                </a:avLst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36863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5304" y="1584"/>
                <a:ext cx="96" cy="288"/>
                <a:chOff x="5280" y="1872"/>
                <a:chExt cx="96" cy="288"/>
              </a:xfrm>
            </p:grpSpPr>
            <p:sp>
              <p:nvSpPr>
                <p:cNvPr id="662535" name="Rectangle 7"/>
                <p:cNvSpPr>
                  <a:spLocks noChangeArrowheads="1"/>
                </p:cNvSpPr>
                <p:nvPr/>
              </p:nvSpPr>
              <p:spPr bwMode="auto">
                <a:xfrm>
                  <a:off x="5280" y="1872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36" name="Rectangle 8"/>
                <p:cNvSpPr>
                  <a:spLocks noChangeArrowheads="1"/>
                </p:cNvSpPr>
                <p:nvPr/>
              </p:nvSpPr>
              <p:spPr bwMode="auto">
                <a:xfrm>
                  <a:off x="5280" y="1920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37" name="Rectangle 9"/>
                <p:cNvSpPr>
                  <a:spLocks noChangeArrowheads="1"/>
                </p:cNvSpPr>
                <p:nvPr/>
              </p:nvSpPr>
              <p:spPr bwMode="auto">
                <a:xfrm>
                  <a:off x="5280" y="1968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38" name="Rectangle 10"/>
                <p:cNvSpPr>
                  <a:spLocks noChangeArrowheads="1"/>
                </p:cNvSpPr>
                <p:nvPr/>
              </p:nvSpPr>
              <p:spPr bwMode="auto">
                <a:xfrm>
                  <a:off x="5280" y="2016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39" name="Rectangle 11"/>
                <p:cNvSpPr>
                  <a:spLocks noChangeArrowheads="1"/>
                </p:cNvSpPr>
                <p:nvPr/>
              </p:nvSpPr>
              <p:spPr bwMode="auto">
                <a:xfrm>
                  <a:off x="5280" y="2064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40" name="Rectangle 12"/>
                <p:cNvSpPr>
                  <a:spLocks noChangeArrowheads="1"/>
                </p:cNvSpPr>
                <p:nvPr/>
              </p:nvSpPr>
              <p:spPr bwMode="auto">
                <a:xfrm>
                  <a:off x="5280" y="2112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62541" name="Line 13"/>
              <p:cNvSpPr>
                <a:spLocks noChangeShapeType="1"/>
              </p:cNvSpPr>
              <p:nvPr/>
            </p:nvSpPr>
            <p:spPr bwMode="auto">
              <a:xfrm>
                <a:off x="5256" y="187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42" name="Line 14"/>
              <p:cNvSpPr>
                <a:spLocks noChangeShapeType="1"/>
              </p:cNvSpPr>
              <p:nvPr/>
            </p:nvSpPr>
            <p:spPr bwMode="auto">
              <a:xfrm flipH="1">
                <a:off x="5136" y="1872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43" name="Line 15"/>
              <p:cNvSpPr>
                <a:spLocks noChangeShapeType="1"/>
              </p:cNvSpPr>
              <p:nvPr/>
            </p:nvSpPr>
            <p:spPr bwMode="auto">
              <a:xfrm>
                <a:off x="5424" y="1872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44" name="Line 16"/>
              <p:cNvSpPr>
                <a:spLocks noChangeShapeType="1"/>
              </p:cNvSpPr>
              <p:nvPr/>
            </p:nvSpPr>
            <p:spPr bwMode="auto">
              <a:xfrm>
                <a:off x="5352" y="187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45" name="Line 17"/>
              <p:cNvSpPr>
                <a:spLocks noChangeShapeType="1"/>
              </p:cNvSpPr>
              <p:nvPr/>
            </p:nvSpPr>
            <p:spPr bwMode="auto">
              <a:xfrm flipH="1">
                <a:off x="5232" y="1872"/>
                <a:ext cx="96" cy="144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46" name="Line 18"/>
              <p:cNvSpPr>
                <a:spLocks noChangeShapeType="1"/>
              </p:cNvSpPr>
              <p:nvPr/>
            </p:nvSpPr>
            <p:spPr bwMode="auto">
              <a:xfrm>
                <a:off x="5376" y="1872"/>
                <a:ext cx="96" cy="144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62547" name="Rectangle 19"/>
            <p:cNvSpPr>
              <a:spLocks noChangeArrowheads="1"/>
            </p:cNvSpPr>
            <p:nvPr/>
          </p:nvSpPr>
          <p:spPr bwMode="auto">
            <a:xfrm>
              <a:off x="1895" y="1926"/>
              <a:ext cx="1248" cy="144"/>
            </a:xfrm>
            <a:prstGeom prst="rect">
              <a:avLst/>
            </a:prstGeom>
            <a:gradFill rotWithShape="0">
              <a:gsLst>
                <a:gs pos="0">
                  <a:srgbClr val="CC66FF">
                    <a:gamma/>
                    <a:shade val="46275"/>
                    <a:invGamma/>
                  </a:srgbClr>
                </a:gs>
                <a:gs pos="50000">
                  <a:srgbClr val="CC66FF"/>
                </a:gs>
                <a:gs pos="100000">
                  <a:srgbClr val="CC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2548" name="Rectangle 20"/>
            <p:cNvSpPr>
              <a:spLocks noChangeArrowheads="1"/>
            </p:cNvSpPr>
            <p:nvPr/>
          </p:nvSpPr>
          <p:spPr bwMode="auto">
            <a:xfrm>
              <a:off x="1895" y="2982"/>
              <a:ext cx="624" cy="144"/>
            </a:xfrm>
            <a:prstGeom prst="rect">
              <a:avLst/>
            </a:prstGeom>
            <a:gradFill rotWithShape="0">
              <a:gsLst>
                <a:gs pos="0">
                  <a:srgbClr val="CC66FF">
                    <a:gamma/>
                    <a:shade val="46275"/>
                    <a:invGamma/>
                  </a:srgbClr>
                </a:gs>
                <a:gs pos="50000">
                  <a:srgbClr val="CC66FF"/>
                </a:gs>
                <a:gs pos="100000">
                  <a:srgbClr val="CC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2549" name="Line 21"/>
            <p:cNvSpPr>
              <a:spLocks noChangeShapeType="1"/>
            </p:cNvSpPr>
            <p:nvPr/>
          </p:nvSpPr>
          <p:spPr bwMode="auto">
            <a:xfrm flipV="1">
              <a:off x="2519" y="183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2550" name="Rectangle 22"/>
            <p:cNvSpPr>
              <a:spLocks noChangeArrowheads="1"/>
            </p:cNvSpPr>
            <p:nvPr/>
          </p:nvSpPr>
          <p:spPr bwMode="auto">
            <a:xfrm>
              <a:off x="2951" y="2982"/>
              <a:ext cx="624" cy="144"/>
            </a:xfrm>
            <a:prstGeom prst="rect">
              <a:avLst/>
            </a:prstGeom>
            <a:gradFill rotWithShape="0">
              <a:gsLst>
                <a:gs pos="0">
                  <a:srgbClr val="CC66FF">
                    <a:gamma/>
                    <a:shade val="46275"/>
                    <a:invGamma/>
                  </a:srgbClr>
                </a:gs>
                <a:gs pos="50000">
                  <a:srgbClr val="CC66FF"/>
                </a:gs>
                <a:gs pos="100000">
                  <a:srgbClr val="CC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2551" name="Rectangle 23"/>
            <p:cNvSpPr>
              <a:spLocks noChangeArrowheads="1"/>
            </p:cNvSpPr>
            <p:nvPr/>
          </p:nvSpPr>
          <p:spPr bwMode="auto">
            <a:xfrm>
              <a:off x="2519" y="2982"/>
              <a:ext cx="432" cy="144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2552" name="AutoShape 24"/>
            <p:cNvSpPr>
              <a:spLocks noChangeArrowheads="1"/>
            </p:cNvSpPr>
            <p:nvPr/>
          </p:nvSpPr>
          <p:spPr bwMode="auto">
            <a:xfrm rot="-5400000">
              <a:off x="3935" y="1854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gradFill rotWithShape="0">
              <a:gsLst>
                <a:gs pos="0">
                  <a:srgbClr val="CC00CC">
                    <a:gamma/>
                    <a:shade val="46275"/>
                    <a:invGamma/>
                  </a:srgbClr>
                </a:gs>
                <a:gs pos="50000">
                  <a:srgbClr val="CC00CC"/>
                </a:gs>
                <a:gs pos="100000">
                  <a:srgbClr val="CC00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62553" name="AutoShape 25"/>
            <p:cNvSpPr>
              <a:spLocks noChangeArrowheads="1"/>
            </p:cNvSpPr>
            <p:nvPr/>
          </p:nvSpPr>
          <p:spPr bwMode="auto">
            <a:xfrm rot="-5400000">
              <a:off x="3935" y="291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gradFill rotWithShape="0">
              <a:gsLst>
                <a:gs pos="0">
                  <a:srgbClr val="CC00CC">
                    <a:gamma/>
                    <a:shade val="46275"/>
                    <a:invGamma/>
                  </a:srgbClr>
                </a:gs>
                <a:gs pos="50000">
                  <a:srgbClr val="CC00CC"/>
                </a:gs>
                <a:gs pos="100000">
                  <a:srgbClr val="CC00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grpSp>
          <p:nvGrpSpPr>
            <p:cNvPr id="5" name="Group 26"/>
            <p:cNvGrpSpPr>
              <a:grpSpLocks/>
            </p:cNvGrpSpPr>
            <p:nvPr/>
          </p:nvGrpSpPr>
          <p:grpSpPr bwMode="auto">
            <a:xfrm>
              <a:off x="4727" y="2790"/>
              <a:ext cx="432" cy="768"/>
              <a:chOff x="5136" y="1248"/>
              <a:chExt cx="432" cy="768"/>
            </a:xfrm>
          </p:grpSpPr>
          <p:sp>
            <p:nvSpPr>
              <p:cNvPr id="662555" name="AutoShape 27"/>
              <p:cNvSpPr>
                <a:spLocks noChangeArrowheads="1"/>
              </p:cNvSpPr>
              <p:nvPr/>
            </p:nvSpPr>
            <p:spPr bwMode="auto">
              <a:xfrm rot="-5400000">
                <a:off x="5185" y="1285"/>
                <a:ext cx="336" cy="261"/>
              </a:xfrm>
              <a:prstGeom prst="hexagon">
                <a:avLst>
                  <a:gd name="adj" fmla="val 32184"/>
                  <a:gd name="vf" fmla="val 115470"/>
                </a:avLst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36863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6" name="Group 28"/>
              <p:cNvGrpSpPr>
                <a:grpSpLocks/>
              </p:cNvGrpSpPr>
              <p:nvPr/>
            </p:nvGrpSpPr>
            <p:grpSpPr bwMode="auto">
              <a:xfrm>
                <a:off x="5304" y="1584"/>
                <a:ext cx="96" cy="288"/>
                <a:chOff x="5280" y="1872"/>
                <a:chExt cx="96" cy="288"/>
              </a:xfrm>
            </p:grpSpPr>
            <p:sp>
              <p:nvSpPr>
                <p:cNvPr id="662557" name="Rectangle 29"/>
                <p:cNvSpPr>
                  <a:spLocks noChangeArrowheads="1"/>
                </p:cNvSpPr>
                <p:nvPr/>
              </p:nvSpPr>
              <p:spPr bwMode="auto">
                <a:xfrm>
                  <a:off x="5280" y="1872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58" name="Rectangle 30"/>
                <p:cNvSpPr>
                  <a:spLocks noChangeArrowheads="1"/>
                </p:cNvSpPr>
                <p:nvPr/>
              </p:nvSpPr>
              <p:spPr bwMode="auto">
                <a:xfrm>
                  <a:off x="5280" y="1920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59" name="Rectangle 31"/>
                <p:cNvSpPr>
                  <a:spLocks noChangeArrowheads="1"/>
                </p:cNvSpPr>
                <p:nvPr/>
              </p:nvSpPr>
              <p:spPr bwMode="auto">
                <a:xfrm>
                  <a:off x="5280" y="1968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60" name="Rectangle 32"/>
                <p:cNvSpPr>
                  <a:spLocks noChangeArrowheads="1"/>
                </p:cNvSpPr>
                <p:nvPr/>
              </p:nvSpPr>
              <p:spPr bwMode="auto">
                <a:xfrm>
                  <a:off x="5280" y="2016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61" name="Rectangle 33"/>
                <p:cNvSpPr>
                  <a:spLocks noChangeArrowheads="1"/>
                </p:cNvSpPr>
                <p:nvPr/>
              </p:nvSpPr>
              <p:spPr bwMode="auto">
                <a:xfrm>
                  <a:off x="5280" y="2064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62" name="Rectangle 34"/>
                <p:cNvSpPr>
                  <a:spLocks noChangeArrowheads="1"/>
                </p:cNvSpPr>
                <p:nvPr/>
              </p:nvSpPr>
              <p:spPr bwMode="auto">
                <a:xfrm>
                  <a:off x="5280" y="2112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62563" name="Line 35"/>
              <p:cNvSpPr>
                <a:spLocks noChangeShapeType="1"/>
              </p:cNvSpPr>
              <p:nvPr/>
            </p:nvSpPr>
            <p:spPr bwMode="auto">
              <a:xfrm>
                <a:off x="5256" y="187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64" name="Line 36"/>
              <p:cNvSpPr>
                <a:spLocks noChangeShapeType="1"/>
              </p:cNvSpPr>
              <p:nvPr/>
            </p:nvSpPr>
            <p:spPr bwMode="auto">
              <a:xfrm flipH="1">
                <a:off x="5136" y="1872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65" name="Line 37"/>
              <p:cNvSpPr>
                <a:spLocks noChangeShapeType="1"/>
              </p:cNvSpPr>
              <p:nvPr/>
            </p:nvSpPr>
            <p:spPr bwMode="auto">
              <a:xfrm>
                <a:off x="5424" y="1872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66" name="Line 38"/>
              <p:cNvSpPr>
                <a:spLocks noChangeShapeType="1"/>
              </p:cNvSpPr>
              <p:nvPr/>
            </p:nvSpPr>
            <p:spPr bwMode="auto">
              <a:xfrm>
                <a:off x="5352" y="187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67" name="Line 39"/>
              <p:cNvSpPr>
                <a:spLocks noChangeShapeType="1"/>
              </p:cNvSpPr>
              <p:nvPr/>
            </p:nvSpPr>
            <p:spPr bwMode="auto">
              <a:xfrm flipH="1">
                <a:off x="5232" y="1872"/>
                <a:ext cx="96" cy="144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68" name="Line 40"/>
              <p:cNvSpPr>
                <a:spLocks noChangeShapeType="1"/>
              </p:cNvSpPr>
              <p:nvPr/>
            </p:nvSpPr>
            <p:spPr bwMode="auto">
              <a:xfrm>
                <a:off x="5376" y="1872"/>
                <a:ext cx="96" cy="144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62569" name="Oval 41"/>
            <p:cNvSpPr>
              <a:spLocks noChangeArrowheads="1"/>
            </p:cNvSpPr>
            <p:nvPr/>
          </p:nvSpPr>
          <p:spPr bwMode="auto">
            <a:xfrm>
              <a:off x="4871" y="1686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CC66FF"/>
                </a:gs>
                <a:gs pos="100000">
                  <a:srgbClr val="CC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2570" name="Oval 42"/>
            <p:cNvSpPr>
              <a:spLocks noChangeArrowheads="1"/>
            </p:cNvSpPr>
            <p:nvPr/>
          </p:nvSpPr>
          <p:spPr bwMode="auto">
            <a:xfrm>
              <a:off x="4871" y="2886"/>
              <a:ext cx="144" cy="144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2571" name="Rectangle 43"/>
            <p:cNvSpPr>
              <a:spLocks noChangeArrowheads="1"/>
            </p:cNvSpPr>
            <p:nvPr/>
          </p:nvSpPr>
          <p:spPr bwMode="auto">
            <a:xfrm>
              <a:off x="3643" y="1398"/>
              <a:ext cx="81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algn="l" eaLnBrk="1" hangingPunct="1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</a:pPr>
              <a:r>
                <a:rPr lang="zh-CN" altLang="en-US" sz="2000" dirty="0">
                  <a:solidFill>
                    <a:schemeClr val="tx1"/>
                  </a:solidFill>
                  <a:ea typeface="黑体" pitchFamily="49" charset="-122"/>
                  <a:cs typeface="Times New Roman" pitchFamily="18" charset="0"/>
                </a:rPr>
                <a:t>体外包装</a:t>
              </a:r>
              <a:endParaRPr lang="zh-CN" altLang="en-US" sz="2000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662572" name="Rectangle 44"/>
            <p:cNvSpPr>
              <a:spLocks noChangeArrowheads="1"/>
            </p:cNvSpPr>
            <p:nvPr/>
          </p:nvSpPr>
          <p:spPr bwMode="auto">
            <a:xfrm>
              <a:off x="2135" y="1398"/>
              <a:ext cx="81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algn="l" eaLnBrk="1" hangingPunct="1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</a:pPr>
              <a:r>
                <a:rPr lang="zh-CN" altLang="en-US" sz="2000">
                  <a:solidFill>
                    <a:schemeClr val="tx1"/>
                  </a:solidFill>
                  <a:ea typeface="黑体" pitchFamily="49" charset="-122"/>
                  <a:cs typeface="Times New Roman" pitchFamily="18" charset="0"/>
                </a:rPr>
                <a:t>插入位点</a:t>
              </a:r>
              <a:endParaRPr lang="zh-CN" altLang="en-US" sz="200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662573" name="Rectangle 45"/>
            <p:cNvSpPr>
              <a:spLocks noChangeArrowheads="1"/>
            </p:cNvSpPr>
            <p:nvPr/>
          </p:nvSpPr>
          <p:spPr bwMode="auto">
            <a:xfrm>
              <a:off x="3671" y="2406"/>
              <a:ext cx="81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algn="l" eaLnBrk="1" hangingPunct="1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</a:pPr>
              <a:r>
                <a:rPr lang="zh-CN" altLang="en-US" sz="2000">
                  <a:solidFill>
                    <a:schemeClr val="tx1"/>
                  </a:solidFill>
                  <a:ea typeface="黑体" pitchFamily="49" charset="-122"/>
                  <a:cs typeface="Times New Roman" pitchFamily="18" charset="0"/>
                </a:rPr>
                <a:t>体外包装</a:t>
              </a:r>
              <a:endParaRPr lang="zh-CN" altLang="en-US" sz="200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662574" name="Rectangle 46"/>
            <p:cNvSpPr>
              <a:spLocks noChangeArrowheads="1"/>
            </p:cNvSpPr>
            <p:nvPr/>
          </p:nvSpPr>
          <p:spPr bwMode="auto">
            <a:xfrm>
              <a:off x="2327" y="2406"/>
              <a:ext cx="81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algn="l" eaLnBrk="1" hangingPunct="1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</a:pPr>
              <a:r>
                <a:rPr lang="zh-CN" altLang="en-US" sz="2000">
                  <a:ea typeface="黑体" pitchFamily="49" charset="-122"/>
                  <a:cs typeface="Times New Roman" pitchFamily="18" charset="0"/>
                </a:rPr>
                <a:t>插入片段</a:t>
              </a:r>
            </a:p>
          </p:txBody>
        </p:sp>
        <p:sp>
          <p:nvSpPr>
            <p:cNvPr id="662575" name="Line 47"/>
            <p:cNvSpPr>
              <a:spLocks noChangeShapeType="1"/>
            </p:cNvSpPr>
            <p:nvPr/>
          </p:nvSpPr>
          <p:spPr bwMode="auto">
            <a:xfrm>
              <a:off x="2711" y="279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2576" name="Rectangle 48"/>
            <p:cNvSpPr>
              <a:spLocks noChangeArrowheads="1"/>
            </p:cNvSpPr>
            <p:nvPr/>
          </p:nvSpPr>
          <p:spPr bwMode="auto">
            <a:xfrm>
              <a:off x="409" y="1782"/>
              <a:ext cx="1311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algn="l" eaLnBrk="1" hangingPunct="1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</a:pPr>
              <a:r>
                <a:rPr lang="zh-CN" altLang="en-US" sz="2000" dirty="0">
                  <a:solidFill>
                    <a:schemeClr val="tx1"/>
                  </a:solidFill>
                  <a:ea typeface="黑体" pitchFamily="49" charset="-122"/>
                  <a:cs typeface="Times New Roman" pitchFamily="18" charset="0"/>
                </a:rPr>
                <a:t>载体长度 </a:t>
              </a:r>
              <a:r>
                <a:rPr lang="en-US" altLang="zh-CN" sz="2000" dirty="0">
                  <a:solidFill>
                    <a:srgbClr val="FF0000"/>
                  </a:solidFill>
                  <a:ea typeface="黑体" pitchFamily="49" charset="-122"/>
                  <a:cs typeface="Times New Roman" pitchFamily="18" charset="0"/>
                </a:rPr>
                <a:t>37 kb</a:t>
              </a:r>
            </a:p>
          </p:txBody>
        </p:sp>
        <p:sp>
          <p:nvSpPr>
            <p:cNvPr id="662577" name="Rectangle 49"/>
            <p:cNvSpPr>
              <a:spLocks noChangeArrowheads="1"/>
            </p:cNvSpPr>
            <p:nvPr/>
          </p:nvSpPr>
          <p:spPr bwMode="auto">
            <a:xfrm>
              <a:off x="407" y="2598"/>
              <a:ext cx="124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algn="l" eaLnBrk="1" hangingPunct="1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</a:pPr>
              <a:r>
                <a:rPr lang="zh-CN" altLang="en-US" sz="2000">
                  <a:solidFill>
                    <a:srgbClr val="FFFF00"/>
                  </a:solidFill>
                  <a:ea typeface="黑体" pitchFamily="49" charset="-122"/>
                  <a:cs typeface="Times New Roman" pitchFamily="18" charset="0"/>
                </a:rPr>
                <a:t>插入片段大小：</a:t>
              </a:r>
            </a:p>
          </p:txBody>
        </p:sp>
        <p:sp>
          <p:nvSpPr>
            <p:cNvPr id="662578" name="Rectangle 50"/>
            <p:cNvSpPr>
              <a:spLocks noChangeArrowheads="1"/>
            </p:cNvSpPr>
            <p:nvPr/>
          </p:nvSpPr>
          <p:spPr bwMode="auto">
            <a:xfrm>
              <a:off x="455" y="2934"/>
              <a:ext cx="864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algn="r" eaLnBrk="1" hangingPunct="1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CN" sz="2000">
                  <a:solidFill>
                    <a:srgbClr val="FF0000"/>
                  </a:solidFill>
                  <a:ea typeface="黑体" pitchFamily="49" charset="-122"/>
                  <a:cs typeface="Times New Roman" pitchFamily="18" charset="0"/>
                </a:rPr>
                <a:t>0 - 14 kb</a:t>
              </a:r>
            </a:p>
          </p:txBody>
        </p:sp>
        <p:sp>
          <p:nvSpPr>
            <p:cNvPr id="662579" name="Rectangle 51"/>
            <p:cNvSpPr>
              <a:spLocks noChangeArrowheads="1"/>
            </p:cNvSpPr>
            <p:nvPr/>
          </p:nvSpPr>
          <p:spPr bwMode="auto">
            <a:xfrm>
              <a:off x="311" y="3222"/>
              <a:ext cx="1104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algn="r" eaLnBrk="1" hangingPunct="1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</a:pPr>
              <a:r>
                <a:rPr lang="zh-CN" altLang="en-US" sz="2000" dirty="0" smtClean="0">
                  <a:ea typeface="黑体" pitchFamily="49" charset="-122"/>
                  <a:cs typeface="Times New Roman" pitchFamily="18" charset="0"/>
                </a:rPr>
                <a:t>（</a:t>
              </a:r>
              <a:r>
                <a:rPr lang="en-US" altLang="zh-CN" sz="2000" dirty="0" smtClean="0">
                  <a:ea typeface="黑体" pitchFamily="49" charset="-122"/>
                  <a:cs typeface="Times New Roman" pitchFamily="18" charset="0"/>
                </a:rPr>
                <a:t>37 </a:t>
              </a:r>
              <a:r>
                <a:rPr lang="en-US" altLang="zh-CN" sz="2000" dirty="0">
                  <a:ea typeface="黑体" pitchFamily="49" charset="-122"/>
                  <a:cs typeface="Times New Roman" pitchFamily="18" charset="0"/>
                </a:rPr>
                <a:t>– </a:t>
              </a:r>
              <a:r>
                <a:rPr lang="en-US" altLang="zh-CN" sz="2000" dirty="0" smtClean="0">
                  <a:ea typeface="黑体" pitchFamily="49" charset="-122"/>
                  <a:cs typeface="Times New Roman" pitchFamily="18" charset="0"/>
                </a:rPr>
                <a:t>51</a:t>
              </a:r>
              <a:r>
                <a:rPr lang="zh-CN" altLang="en-US" sz="2000" dirty="0" smtClean="0">
                  <a:ea typeface="黑体" pitchFamily="49" charset="-122"/>
                  <a:cs typeface="Times New Roman" pitchFamily="18" charset="0"/>
                </a:rPr>
                <a:t>）</a:t>
              </a:r>
              <a:endParaRPr lang="zh-CN" altLang="en-US" sz="2000" dirty="0">
                <a:ea typeface="黑体" pitchFamily="49" charset="-122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971630" y="1037523"/>
            <a:ext cx="67710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b="1" dirty="0" smtClean="0">
                <a:latin typeface="黑体" pitchFamily="49" charset="-122"/>
                <a:ea typeface="黑体" pitchFamily="49" charset="-122"/>
              </a:rPr>
              <a:t>常 用 的 载 体</a:t>
            </a:r>
            <a:endParaRPr lang="zh-CN" altLang="en-US" sz="32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2693313" y="569913"/>
            <a:ext cx="277672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2800" dirty="0" smtClean="0">
                <a:solidFill>
                  <a:srgbClr val="FF9900"/>
                </a:solidFill>
                <a:ea typeface="黑体" pitchFamily="49" charset="-122"/>
              </a:rPr>
              <a:t>质粒（</a:t>
            </a:r>
            <a:r>
              <a:rPr lang="en-US" altLang="zh-CN" sz="2800" dirty="0" smtClean="0">
                <a:solidFill>
                  <a:srgbClr val="FF9900"/>
                </a:solidFill>
                <a:ea typeface="黑体" pitchFamily="49" charset="-122"/>
              </a:rPr>
              <a:t>Plasmid</a:t>
            </a:r>
            <a:r>
              <a:rPr lang="zh-CN" altLang="en-US" sz="2800" dirty="0" smtClean="0">
                <a:solidFill>
                  <a:srgbClr val="FF9900"/>
                </a:solidFill>
                <a:ea typeface="黑体" pitchFamily="49" charset="-122"/>
              </a:rPr>
              <a:t>）</a:t>
            </a:r>
            <a:endParaRPr lang="zh-CN" altLang="en-US" sz="2800" dirty="0">
              <a:solidFill>
                <a:srgbClr val="FF9900"/>
              </a:solidFill>
              <a:ea typeface="黑体" pitchFamily="49" charset="-122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2723293" y="1559810"/>
            <a:ext cx="22669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zh-CN" sz="2800" b="1" dirty="0" smtClean="0">
                <a:solidFill>
                  <a:srgbClr val="FF9900"/>
                </a:solidFill>
                <a:latin typeface="Symbol" pitchFamily="18" charset="2"/>
                <a:ea typeface="黑体" pitchFamily="2" charset="-122"/>
              </a:rPr>
              <a:t>l</a:t>
            </a:r>
            <a:r>
              <a:rPr lang="zh-CN" altLang="en-US" sz="2800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噬菌体</a:t>
            </a:r>
            <a:r>
              <a:rPr lang="zh-CN" altLang="en-US" sz="2800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载体 </a:t>
            </a: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2696825" y="2554443"/>
            <a:ext cx="34547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2800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柯斯</a:t>
            </a:r>
            <a:r>
              <a:rPr lang="zh-CN" altLang="en-US" sz="2800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质粒（</a:t>
            </a:r>
            <a:r>
              <a:rPr lang="en-US" altLang="zh-CN" sz="2800" dirty="0" err="1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Cosmid</a:t>
            </a:r>
            <a:r>
              <a:rPr lang="zh-CN" altLang="en-US" sz="2800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）</a:t>
            </a:r>
            <a:endParaRPr lang="en-US" altLang="zh-CN" sz="2800" dirty="0">
              <a:solidFill>
                <a:srgbClr val="FF99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2711815" y="3544888"/>
            <a:ext cx="343715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2800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单链</a:t>
            </a:r>
            <a:r>
              <a:rPr lang="en-US" altLang="zh-CN" sz="2800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800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噬菌体</a:t>
            </a:r>
            <a:r>
              <a:rPr lang="en-US" altLang="zh-CN" sz="2800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M13</a:t>
            </a: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2777815" y="4506575"/>
            <a:ext cx="16065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2800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动物病毒</a:t>
            </a:r>
          </a:p>
        </p:txBody>
      </p:sp>
      <p:sp>
        <p:nvSpPr>
          <p:cNvPr id="5131" name="AutoShape 11"/>
          <p:cNvSpPr>
            <a:spLocks/>
          </p:cNvSpPr>
          <p:nvPr/>
        </p:nvSpPr>
        <p:spPr bwMode="auto">
          <a:xfrm>
            <a:off x="1974175" y="908050"/>
            <a:ext cx="431800" cy="4826000"/>
          </a:xfrm>
          <a:prstGeom prst="leftBrace">
            <a:avLst>
              <a:gd name="adj1" fmla="val 93137"/>
              <a:gd name="adj2" fmla="val 50000"/>
            </a:avLst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2771775" y="5516563"/>
            <a:ext cx="6192838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人工染色体 </a:t>
            </a:r>
            <a:r>
              <a:rPr kumimoji="1" lang="en-US" altLang="zh-CN" sz="2800" dirty="0" smtClean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(Artificial </a:t>
            </a:r>
            <a:r>
              <a:rPr kumimoji="1" lang="en-US" altLang="zh-CN" sz="2800" dirty="0">
                <a:solidFill>
                  <a:srgbClr val="FF9900"/>
                </a:solidFill>
                <a:ea typeface="黑体" pitchFamily="49" charset="-122"/>
                <a:cs typeface="Times New Roman" pitchFamily="18" charset="0"/>
              </a:rPr>
              <a:t>chromosome)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4" name="Text Box 2"/>
          <p:cNvSpPr txBox="1">
            <a:spLocks noChangeArrowheads="1"/>
          </p:cNvSpPr>
          <p:nvPr/>
        </p:nvSpPr>
        <p:spPr bwMode="auto">
          <a:xfrm>
            <a:off x="736964" y="3581400"/>
            <a:ext cx="8122224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       具有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成对的克隆位点，在这两个位点之间的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区段可以被外源插入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的</a:t>
            </a: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片段所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取代。 </a:t>
            </a:r>
            <a:endParaRPr kumimoji="1" lang="zh-CN" altLang="en-US" dirty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63555" name="Rectangle 3"/>
          <p:cNvSpPr>
            <a:spLocks noChangeArrowheads="1"/>
          </p:cNvSpPr>
          <p:nvPr/>
        </p:nvSpPr>
        <p:spPr bwMode="auto">
          <a:xfrm>
            <a:off x="332828" y="707578"/>
            <a:ext cx="549701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dirty="0" smtClean="0">
                <a:ea typeface="黑体" pitchFamily="49" charset="-122"/>
                <a:cs typeface="Times New Roman" pitchFamily="18" charset="0"/>
              </a:rPr>
              <a:t>2.2.2 </a:t>
            </a:r>
            <a:r>
              <a:rPr lang="zh-CN" altLang="en-US" dirty="0">
                <a:ea typeface="黑体" pitchFamily="49" charset="-122"/>
                <a:cs typeface="Times New Roman" pitchFamily="18" charset="0"/>
              </a:rPr>
              <a:t>替换型载体（</a:t>
            </a:r>
            <a:r>
              <a:rPr lang="en-US" altLang="zh-CN" dirty="0">
                <a:ea typeface="黑体" pitchFamily="49" charset="-122"/>
                <a:cs typeface="Times New Roman" pitchFamily="18" charset="0"/>
              </a:rPr>
              <a:t>replacement vectors</a:t>
            </a:r>
            <a:r>
              <a:rPr lang="zh-CN" altLang="en-US" dirty="0">
                <a:ea typeface="黑体" pitchFamily="49" charset="-122"/>
                <a:cs typeface="Times New Roman" pitchFamily="18" charset="0"/>
              </a:rPr>
              <a:t>）</a:t>
            </a:r>
          </a:p>
        </p:txBody>
      </p:sp>
      <p:sp>
        <p:nvSpPr>
          <p:cNvPr id="663556" name="Text Box 4"/>
          <p:cNvSpPr txBox="1">
            <a:spLocks noChangeArrowheads="1"/>
          </p:cNvSpPr>
          <p:nvPr/>
        </p:nvSpPr>
        <p:spPr bwMode="auto">
          <a:xfrm>
            <a:off x="666750" y="1613238"/>
            <a:ext cx="8202613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　　替换型载体又叫做取代型载体（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substitution vector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），是一类在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λ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噬菌体基础上改建的、在其中央部分有一个可以被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外源</a:t>
            </a: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分子插入所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取代的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片段的克隆载体。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419" y="995438"/>
            <a:ext cx="8518228" cy="45958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2" name="Text Box 2"/>
          <p:cNvSpPr txBox="1">
            <a:spLocks noChangeArrowheads="1"/>
          </p:cNvSpPr>
          <p:nvPr/>
        </p:nvSpPr>
        <p:spPr bwMode="auto">
          <a:xfrm>
            <a:off x="455613" y="1381773"/>
            <a:ext cx="8688387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       λNM781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载体中，可取代的</a:t>
            </a:r>
            <a:r>
              <a:rPr kumimoji="1" lang="en-US" altLang="zh-CN" dirty="0" err="1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EcoRI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片段编码有一个</a:t>
            </a:r>
            <a:r>
              <a:rPr kumimoji="1" lang="en-US" altLang="zh-CN" i="1" dirty="0" err="1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supE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基因，可抑制寄主细胞</a:t>
            </a:r>
            <a:r>
              <a:rPr kumimoji="1" lang="en-US" altLang="zh-CN" i="1" dirty="0" err="1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lacZ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基因的琥珀突变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，</a:t>
            </a: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λNM781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感染宿主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后能在乳糖麦康基氏（</a:t>
            </a:r>
            <a:r>
              <a:rPr kumimoji="1" lang="en-US" altLang="zh-CN" dirty="0" err="1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Macconkey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）琼脂培养基上产生出</a:t>
            </a:r>
            <a:r>
              <a:rPr kumimoji="1"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红色的噬菌斑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，或是在</a:t>
            </a: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X-gal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琼脂培养基上产生出</a:t>
            </a:r>
            <a:r>
              <a:rPr kumimoji="1" lang="zh-CN" altLang="en-US" dirty="0">
                <a:solidFill>
                  <a:srgbClr val="0000FF"/>
                </a:solidFill>
                <a:ea typeface="黑体" pitchFamily="49" charset="-122"/>
                <a:cs typeface="Times New Roman" pitchFamily="18" charset="0"/>
              </a:rPr>
              <a:t>蓝色的噬菌斑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665603" name="Rectangle 3"/>
          <p:cNvSpPr>
            <a:spLocks noChangeArrowheads="1"/>
          </p:cNvSpPr>
          <p:nvPr/>
        </p:nvSpPr>
        <p:spPr bwMode="auto">
          <a:xfrm>
            <a:off x="-102657" y="651523"/>
            <a:ext cx="331056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例如：</a:t>
            </a:r>
            <a:r>
              <a:rPr kumimoji="1" lang="en-US" altLang="zh-CN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λNM781</a:t>
            </a:r>
            <a:endParaRPr kumimoji="1" lang="en-US" altLang="zh-CN" dirty="0">
              <a:solidFill>
                <a:srgbClr val="FF66CC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65604" name="Text Box 4"/>
          <p:cNvSpPr txBox="1">
            <a:spLocks noChangeArrowheads="1"/>
          </p:cNvSpPr>
          <p:nvPr/>
        </p:nvSpPr>
        <p:spPr bwMode="auto">
          <a:xfrm>
            <a:off x="485775" y="3848748"/>
            <a:ext cx="8448363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       如果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这个具有</a:t>
            </a:r>
            <a:r>
              <a:rPr kumimoji="1" lang="en-US" altLang="zh-CN" i="1" dirty="0" err="1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supE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基因的</a:t>
            </a:r>
            <a:r>
              <a:rPr kumimoji="1" lang="en-US" altLang="zh-CN" dirty="0" err="1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EcoRI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片段被外源</a:t>
            </a:r>
            <a:r>
              <a:rPr kumimoji="1"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取代了，那么所形成的重组体噬菌体，在上述这两种指示培养基上都只能产生出无色的噬菌斑。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0908" y="1258595"/>
            <a:ext cx="4514850" cy="4476750"/>
          </a:xfrm>
          <a:prstGeom prst="rect">
            <a:avLst/>
          </a:prstGeom>
          <a:noFill/>
        </p:spPr>
      </p:pic>
      <p:sp>
        <p:nvSpPr>
          <p:cNvPr id="666627" name="Rectangle 3"/>
          <p:cNvSpPr>
            <a:spLocks noChangeArrowheads="1"/>
          </p:cNvSpPr>
          <p:nvPr/>
        </p:nvSpPr>
        <p:spPr bwMode="auto">
          <a:xfrm>
            <a:off x="5363333" y="3357270"/>
            <a:ext cx="457200" cy="663575"/>
          </a:xfrm>
          <a:prstGeom prst="rect">
            <a:avLst/>
          </a:prstGeom>
          <a:noFill/>
          <a:ln w="38100" algn="ctr">
            <a:solidFill>
              <a:srgbClr val="00FF00"/>
            </a:solidFill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6628" name="Rectangle 4"/>
          <p:cNvSpPr>
            <a:spLocks noChangeArrowheads="1"/>
          </p:cNvSpPr>
          <p:nvPr/>
        </p:nvSpPr>
        <p:spPr bwMode="auto">
          <a:xfrm>
            <a:off x="4758495" y="3371558"/>
            <a:ext cx="457200" cy="574675"/>
          </a:xfrm>
          <a:prstGeom prst="rect">
            <a:avLst/>
          </a:prstGeom>
          <a:noFill/>
          <a:ln w="38100" algn="ctr">
            <a:solidFill>
              <a:srgbClr val="0000FF"/>
            </a:solidFill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6629" name="AutoShape 5"/>
          <p:cNvSpPr>
            <a:spLocks noChangeArrowheads="1"/>
          </p:cNvSpPr>
          <p:nvPr/>
        </p:nvSpPr>
        <p:spPr bwMode="auto">
          <a:xfrm>
            <a:off x="224855" y="2428583"/>
            <a:ext cx="3754178" cy="1606550"/>
          </a:xfrm>
          <a:prstGeom prst="wedgeRoundRectCallout">
            <a:avLst>
              <a:gd name="adj1" fmla="val 71370"/>
              <a:gd name="adj2" fmla="val 27569"/>
              <a:gd name="adj3" fmla="val 16667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path path="rect">
              <a:fillToRect l="50000" t="50000" r="50000" b="50000"/>
            </a:path>
          </a:gradFill>
          <a:ln w="9525" algn="ctr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eaLnBrk="1" hangingPunct="1"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λNM781</a:t>
            </a:r>
            <a:r>
              <a:rPr kumimoji="1" lang="zh-CN" altLang="en-US" sz="2000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感染写宿主后能在乳糖麦康基</a:t>
            </a:r>
            <a:r>
              <a:rPr kumimoji="1" lang="zh-CN" altLang="en-US" sz="20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氏琼脂</a:t>
            </a:r>
            <a:r>
              <a:rPr kumimoji="1" lang="zh-CN" altLang="en-US" sz="2000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培养基上产生</a:t>
            </a:r>
            <a:r>
              <a:rPr kumimoji="1" lang="zh-CN" altLang="en-US" sz="2000" u="sng" dirty="0">
                <a:solidFill>
                  <a:srgbClr val="FF2F2F"/>
                </a:solidFill>
                <a:ea typeface="黑体" pitchFamily="49" charset="-122"/>
                <a:cs typeface="Times New Roman" pitchFamily="18" charset="0"/>
              </a:rPr>
              <a:t>红色的噬菌斑</a:t>
            </a:r>
            <a:endParaRPr lang="zh-CN" altLang="en-US" sz="2000" u="sng" dirty="0">
              <a:solidFill>
                <a:srgbClr val="FF2F2F"/>
              </a:solidFill>
              <a:effectLst>
                <a:outerShdw blurRad="38100" dist="38100" dir="2700000" algn="tl">
                  <a:srgbClr val="000000"/>
                </a:outerShdw>
              </a:effectLst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66630" name="AutoShape 6"/>
          <p:cNvSpPr>
            <a:spLocks noChangeArrowheads="1"/>
          </p:cNvSpPr>
          <p:nvPr/>
        </p:nvSpPr>
        <p:spPr bwMode="auto">
          <a:xfrm>
            <a:off x="5161720" y="1184217"/>
            <a:ext cx="3727450" cy="1642827"/>
          </a:xfrm>
          <a:prstGeom prst="wedgeRoundRectCallout">
            <a:avLst>
              <a:gd name="adj1" fmla="val -38125"/>
              <a:gd name="adj2" fmla="val 79296"/>
              <a:gd name="adj3" fmla="val 16667"/>
            </a:avLst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path path="rect">
              <a:fillToRect l="50000" t="50000" r="50000" b="50000"/>
            </a:path>
          </a:gradFill>
          <a:ln w="9525" algn="ctr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eaLnBrk="1" hangingPunct="1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重组</a:t>
            </a:r>
            <a:r>
              <a:rPr kumimoji="1" lang="en-US" altLang="zh-CN" sz="2000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λNM781</a:t>
            </a:r>
            <a:r>
              <a:rPr kumimoji="1" lang="zh-CN" altLang="en-US" sz="2000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感染写宿主后能在乳糖麦康基</a:t>
            </a:r>
            <a:r>
              <a:rPr kumimoji="1" lang="zh-CN" altLang="en-US" sz="20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氏琼脂</a:t>
            </a:r>
            <a:r>
              <a:rPr kumimoji="1" lang="zh-CN" altLang="en-US" sz="2000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培养基上产生</a:t>
            </a:r>
            <a:r>
              <a:rPr kumimoji="1" lang="zh-CN" altLang="en-US" sz="2000" u="sng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无色的噬菌斑</a:t>
            </a:r>
            <a:endParaRPr lang="zh-CN" altLang="en-US" sz="2000" u="sng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Text Box 2"/>
          <p:cNvSpPr txBox="1">
            <a:spLocks noChangeArrowheads="1"/>
          </p:cNvSpPr>
          <p:nvPr/>
        </p:nvSpPr>
        <p:spPr bwMode="auto">
          <a:xfrm>
            <a:off x="468313" y="661988"/>
            <a:ext cx="8064500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zh-CN" altLang="en-US" dirty="0" smtClean="0">
                <a:ea typeface="黑体" pitchFamily="49" charset="-122"/>
                <a:cs typeface="Times New Roman" pitchFamily="18" charset="0"/>
              </a:rPr>
              <a:t>        替换</a:t>
            </a:r>
            <a:r>
              <a:rPr kumimoji="1" lang="zh-CN" altLang="en-US" dirty="0">
                <a:ea typeface="黑体" pitchFamily="49" charset="-122"/>
                <a:cs typeface="Times New Roman" pitchFamily="18" charset="0"/>
              </a:rPr>
              <a:t>型载体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可承受较大分子量的外源</a:t>
            </a:r>
            <a:r>
              <a:rPr kumimoji="1"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片段的插入，所以适用于克隆高等真核生物的染色体</a:t>
            </a:r>
            <a:r>
              <a:rPr kumimoji="1"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DNA </a:t>
            </a:r>
          </a:p>
        </p:txBody>
      </p:sp>
      <p:sp>
        <p:nvSpPr>
          <p:cNvPr id="669699" name="Rectangle 3"/>
          <p:cNvSpPr>
            <a:spLocks noChangeArrowheads="1"/>
          </p:cNvSpPr>
          <p:nvPr/>
        </p:nvSpPr>
        <p:spPr bwMode="auto">
          <a:xfrm>
            <a:off x="114300" y="3354388"/>
            <a:ext cx="2895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最小装载长度 </a:t>
            </a:r>
            <a:r>
              <a:rPr lang="en-US" altLang="zh-CN" sz="2000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10 kb</a:t>
            </a:r>
          </a:p>
        </p:txBody>
      </p:sp>
      <p:sp>
        <p:nvSpPr>
          <p:cNvPr id="669700" name="Rectangle 4"/>
          <p:cNvSpPr>
            <a:spLocks noChangeArrowheads="1"/>
          </p:cNvSpPr>
          <p:nvPr/>
        </p:nvSpPr>
        <p:spPr bwMode="auto">
          <a:xfrm>
            <a:off x="114300" y="4794250"/>
            <a:ext cx="2895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最大装载长度 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25 </a:t>
            </a:r>
            <a:r>
              <a:rPr lang="en-US" altLang="zh-CN" sz="2000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kb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95313" y="2043113"/>
            <a:ext cx="7772400" cy="4043362"/>
            <a:chOff x="552" y="1240"/>
            <a:chExt cx="4896" cy="2547"/>
          </a:xfrm>
          <a:effectLst/>
        </p:grpSpPr>
        <p:sp>
          <p:nvSpPr>
            <p:cNvPr id="669702" name="Rectangle 6"/>
            <p:cNvSpPr>
              <a:spLocks noChangeArrowheads="1"/>
            </p:cNvSpPr>
            <p:nvPr/>
          </p:nvSpPr>
          <p:spPr bwMode="auto">
            <a:xfrm>
              <a:off x="2184" y="1384"/>
              <a:ext cx="336" cy="144"/>
            </a:xfrm>
            <a:prstGeom prst="rect">
              <a:avLst/>
            </a:prstGeom>
            <a:gradFill rotWithShape="0">
              <a:gsLst>
                <a:gs pos="0">
                  <a:srgbClr val="CC66FF">
                    <a:gamma/>
                    <a:shade val="46275"/>
                    <a:invGamma/>
                  </a:srgbClr>
                </a:gs>
                <a:gs pos="50000">
                  <a:srgbClr val="CC66FF"/>
                </a:gs>
                <a:gs pos="100000">
                  <a:srgbClr val="CC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9703" name="Rectangle 7"/>
            <p:cNvSpPr>
              <a:spLocks noChangeArrowheads="1"/>
            </p:cNvSpPr>
            <p:nvPr/>
          </p:nvSpPr>
          <p:spPr bwMode="auto">
            <a:xfrm>
              <a:off x="2520" y="3259"/>
              <a:ext cx="672" cy="144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9704" name="AutoShape 8"/>
            <p:cNvSpPr>
              <a:spLocks noChangeArrowheads="1"/>
            </p:cNvSpPr>
            <p:nvPr/>
          </p:nvSpPr>
          <p:spPr bwMode="auto">
            <a:xfrm rot="-5400000">
              <a:off x="4224" y="2185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gradFill rotWithShape="0">
              <a:gsLst>
                <a:gs pos="0">
                  <a:srgbClr val="CC00CC">
                    <a:gamma/>
                    <a:shade val="46275"/>
                    <a:invGamma/>
                  </a:srgbClr>
                </a:gs>
                <a:gs pos="50000">
                  <a:srgbClr val="CC00CC"/>
                </a:gs>
                <a:gs pos="100000">
                  <a:srgbClr val="CC00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69705" name="AutoShape 9"/>
            <p:cNvSpPr>
              <a:spLocks noChangeArrowheads="1"/>
            </p:cNvSpPr>
            <p:nvPr/>
          </p:nvSpPr>
          <p:spPr bwMode="auto">
            <a:xfrm rot="-5400000">
              <a:off x="4224" y="3187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gradFill rotWithShape="0">
              <a:gsLst>
                <a:gs pos="0">
                  <a:srgbClr val="CC00CC">
                    <a:gamma/>
                    <a:shade val="46275"/>
                    <a:invGamma/>
                  </a:srgbClr>
                </a:gs>
                <a:gs pos="50000">
                  <a:srgbClr val="CC00CC"/>
                </a:gs>
                <a:gs pos="100000">
                  <a:srgbClr val="CC00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5016" y="2875"/>
              <a:ext cx="432" cy="768"/>
              <a:chOff x="5016" y="3064"/>
              <a:chExt cx="432" cy="768"/>
            </a:xfrm>
          </p:grpSpPr>
          <p:sp>
            <p:nvSpPr>
              <p:cNvPr id="669707" name="AutoShape 11"/>
              <p:cNvSpPr>
                <a:spLocks noChangeArrowheads="1"/>
              </p:cNvSpPr>
              <p:nvPr/>
            </p:nvSpPr>
            <p:spPr bwMode="auto">
              <a:xfrm rot="-5400000">
                <a:off x="5065" y="3101"/>
                <a:ext cx="336" cy="261"/>
              </a:xfrm>
              <a:prstGeom prst="hexagon">
                <a:avLst>
                  <a:gd name="adj" fmla="val 32184"/>
                  <a:gd name="vf" fmla="val 115470"/>
                </a:avLst>
              </a:prstGeom>
              <a:gradFill rotWithShape="1">
                <a:gsLst>
                  <a:gs pos="0">
                    <a:srgbClr val="00FF00">
                      <a:gamma/>
                      <a:shade val="36863"/>
                      <a:invGamma/>
                    </a:srgbClr>
                  </a:gs>
                  <a:gs pos="100000">
                    <a:srgbClr val="00FF00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" name="Group 12"/>
              <p:cNvGrpSpPr>
                <a:grpSpLocks/>
              </p:cNvGrpSpPr>
              <p:nvPr/>
            </p:nvGrpSpPr>
            <p:grpSpPr bwMode="auto">
              <a:xfrm>
                <a:off x="5184" y="3400"/>
                <a:ext cx="96" cy="288"/>
                <a:chOff x="5280" y="1872"/>
                <a:chExt cx="96" cy="288"/>
              </a:xfrm>
            </p:grpSpPr>
            <p:sp>
              <p:nvSpPr>
                <p:cNvPr id="669709" name="Rectangle 13"/>
                <p:cNvSpPr>
                  <a:spLocks noChangeArrowheads="1"/>
                </p:cNvSpPr>
                <p:nvPr/>
              </p:nvSpPr>
              <p:spPr bwMode="auto">
                <a:xfrm>
                  <a:off x="5280" y="1872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9710" name="Rectangle 14"/>
                <p:cNvSpPr>
                  <a:spLocks noChangeArrowheads="1"/>
                </p:cNvSpPr>
                <p:nvPr/>
              </p:nvSpPr>
              <p:spPr bwMode="auto">
                <a:xfrm>
                  <a:off x="5280" y="1920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9711" name="Rectangle 15"/>
                <p:cNvSpPr>
                  <a:spLocks noChangeArrowheads="1"/>
                </p:cNvSpPr>
                <p:nvPr/>
              </p:nvSpPr>
              <p:spPr bwMode="auto">
                <a:xfrm>
                  <a:off x="5280" y="1968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9712" name="Rectangle 16"/>
                <p:cNvSpPr>
                  <a:spLocks noChangeArrowheads="1"/>
                </p:cNvSpPr>
                <p:nvPr/>
              </p:nvSpPr>
              <p:spPr bwMode="auto">
                <a:xfrm>
                  <a:off x="5280" y="2016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9713" name="Rectangle 17"/>
                <p:cNvSpPr>
                  <a:spLocks noChangeArrowheads="1"/>
                </p:cNvSpPr>
                <p:nvPr/>
              </p:nvSpPr>
              <p:spPr bwMode="auto">
                <a:xfrm>
                  <a:off x="5280" y="2064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9714" name="Rectangle 18"/>
                <p:cNvSpPr>
                  <a:spLocks noChangeArrowheads="1"/>
                </p:cNvSpPr>
                <p:nvPr/>
              </p:nvSpPr>
              <p:spPr bwMode="auto">
                <a:xfrm>
                  <a:off x="5280" y="2112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69715" name="Line 19"/>
              <p:cNvSpPr>
                <a:spLocks noChangeShapeType="1"/>
              </p:cNvSpPr>
              <p:nvPr/>
            </p:nvSpPr>
            <p:spPr bwMode="auto">
              <a:xfrm>
                <a:off x="5136" y="3688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9716" name="Line 20"/>
              <p:cNvSpPr>
                <a:spLocks noChangeShapeType="1"/>
              </p:cNvSpPr>
              <p:nvPr/>
            </p:nvSpPr>
            <p:spPr bwMode="auto">
              <a:xfrm flipH="1">
                <a:off x="5016" y="3688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9717" name="Line 21"/>
              <p:cNvSpPr>
                <a:spLocks noChangeShapeType="1"/>
              </p:cNvSpPr>
              <p:nvPr/>
            </p:nvSpPr>
            <p:spPr bwMode="auto">
              <a:xfrm>
                <a:off x="5304" y="3688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9718" name="Line 22"/>
              <p:cNvSpPr>
                <a:spLocks noChangeShapeType="1"/>
              </p:cNvSpPr>
              <p:nvPr/>
            </p:nvSpPr>
            <p:spPr bwMode="auto">
              <a:xfrm>
                <a:off x="5232" y="3688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9719" name="Line 23"/>
              <p:cNvSpPr>
                <a:spLocks noChangeShapeType="1"/>
              </p:cNvSpPr>
              <p:nvPr/>
            </p:nvSpPr>
            <p:spPr bwMode="auto">
              <a:xfrm flipH="1">
                <a:off x="5112" y="3688"/>
                <a:ext cx="9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9720" name="Line 24"/>
              <p:cNvSpPr>
                <a:spLocks noChangeShapeType="1"/>
              </p:cNvSpPr>
              <p:nvPr/>
            </p:nvSpPr>
            <p:spPr bwMode="auto">
              <a:xfrm>
                <a:off x="5256" y="3688"/>
                <a:ext cx="9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9721" name="Oval 25"/>
              <p:cNvSpPr>
                <a:spLocks noChangeArrowheads="1"/>
              </p:cNvSpPr>
              <p:nvPr/>
            </p:nvSpPr>
            <p:spPr bwMode="auto">
              <a:xfrm>
                <a:off x="5160" y="3160"/>
                <a:ext cx="144" cy="144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69722" name="Rectangle 26"/>
            <p:cNvSpPr>
              <a:spLocks noChangeArrowheads="1"/>
            </p:cNvSpPr>
            <p:nvPr/>
          </p:nvSpPr>
          <p:spPr bwMode="auto">
            <a:xfrm>
              <a:off x="3960" y="1777"/>
              <a:ext cx="81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algn="l" eaLnBrk="1" hangingPunct="1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</a:pPr>
              <a:r>
                <a:rPr lang="zh-CN" altLang="en-US" sz="2000" dirty="0">
                  <a:solidFill>
                    <a:schemeClr val="tx1"/>
                  </a:solidFill>
                  <a:latin typeface="Symbol" pitchFamily="18" charset="2"/>
                  <a:ea typeface="黑体" pitchFamily="2" charset="-122"/>
                </a:rPr>
                <a:t>体外包装</a:t>
              </a:r>
              <a:endParaRPr lang="zh-CN" altLang="en-US" sz="2000" dirty="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69723" name="Rectangle 27"/>
            <p:cNvSpPr>
              <a:spLocks noChangeArrowheads="1"/>
            </p:cNvSpPr>
            <p:nvPr/>
          </p:nvSpPr>
          <p:spPr bwMode="auto">
            <a:xfrm>
              <a:off x="3960" y="2779"/>
              <a:ext cx="81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algn="l" eaLnBrk="1" hangingPunct="1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</a:pPr>
              <a:r>
                <a:rPr lang="zh-CN" altLang="en-US" sz="2000" dirty="0">
                  <a:solidFill>
                    <a:schemeClr val="tx1"/>
                  </a:solidFill>
                  <a:latin typeface="Symbol" pitchFamily="18" charset="2"/>
                  <a:ea typeface="黑体" pitchFamily="2" charset="-122"/>
                </a:rPr>
                <a:t>体外包装</a:t>
              </a:r>
              <a:endParaRPr lang="zh-CN" altLang="en-US" sz="2000" dirty="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69724" name="Rectangle 28"/>
            <p:cNvSpPr>
              <a:spLocks noChangeArrowheads="1"/>
            </p:cNvSpPr>
            <p:nvPr/>
          </p:nvSpPr>
          <p:spPr bwMode="auto">
            <a:xfrm>
              <a:off x="2472" y="2779"/>
              <a:ext cx="81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algn="l" eaLnBrk="1" hangingPunct="1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</a:pPr>
              <a:r>
                <a:rPr lang="zh-CN" altLang="en-US" sz="2000" dirty="0">
                  <a:solidFill>
                    <a:srgbClr val="FFFF00"/>
                  </a:solidFill>
                  <a:latin typeface="Symbol" pitchFamily="18" charset="2"/>
                  <a:ea typeface="黑体" pitchFamily="2" charset="-122"/>
                </a:rPr>
                <a:t>插入片段</a:t>
              </a:r>
              <a:endParaRPr lang="zh-CN" altLang="en-US" sz="2000" dirty="0">
                <a:solidFill>
                  <a:srgbClr val="FFFF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69725" name="Line 29"/>
            <p:cNvSpPr>
              <a:spLocks noChangeShapeType="1"/>
            </p:cNvSpPr>
            <p:nvPr/>
          </p:nvSpPr>
          <p:spPr bwMode="auto">
            <a:xfrm>
              <a:off x="2856" y="3115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9726" name="Rectangle 30"/>
            <p:cNvSpPr>
              <a:spLocks noChangeArrowheads="1"/>
            </p:cNvSpPr>
            <p:nvPr/>
          </p:nvSpPr>
          <p:spPr bwMode="auto">
            <a:xfrm>
              <a:off x="552" y="3403"/>
              <a:ext cx="1104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algn="r" eaLnBrk="1" hangingPunct="1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</a:pPr>
              <a:r>
                <a:rPr lang="zh-CN" altLang="en-US" sz="2000" dirty="0" smtClean="0">
                  <a:ea typeface="黑体" pitchFamily="2" charset="-122"/>
                  <a:cs typeface="Times New Roman" pitchFamily="18" charset="0"/>
                </a:rPr>
                <a:t>（</a:t>
              </a:r>
              <a:r>
                <a:rPr lang="en-US" altLang="zh-CN" sz="2000" dirty="0" smtClean="0">
                  <a:ea typeface="黑体" pitchFamily="2" charset="-122"/>
                  <a:cs typeface="Times New Roman" pitchFamily="18" charset="0"/>
                </a:rPr>
                <a:t>26 </a:t>
              </a:r>
              <a:r>
                <a:rPr lang="en-US" altLang="zh-CN" sz="2000" dirty="0">
                  <a:ea typeface="黑体" pitchFamily="2" charset="-122"/>
                  <a:cs typeface="Times New Roman" pitchFamily="18" charset="0"/>
                </a:rPr>
                <a:t>– </a:t>
              </a:r>
              <a:r>
                <a:rPr lang="en-US" altLang="zh-CN" sz="2000" dirty="0" smtClean="0">
                  <a:ea typeface="黑体" pitchFamily="2" charset="-122"/>
                  <a:cs typeface="Times New Roman" pitchFamily="18" charset="0"/>
                </a:rPr>
                <a:t>51</a:t>
              </a:r>
              <a:r>
                <a:rPr lang="zh-CN" altLang="en-US" sz="2000" dirty="0" smtClean="0">
                  <a:ea typeface="黑体" pitchFamily="2" charset="-122"/>
                  <a:cs typeface="Times New Roman" pitchFamily="18" charset="0"/>
                </a:rPr>
                <a:t>）</a:t>
              </a:r>
              <a:endParaRPr lang="zh-CN" altLang="en-US" sz="2000" dirty="0">
                <a:ea typeface="黑体" pitchFamily="2" charset="-122"/>
                <a:cs typeface="Times New Roman" pitchFamily="18" charset="0"/>
              </a:endParaRPr>
            </a:p>
          </p:txBody>
        </p:sp>
        <p:sp>
          <p:nvSpPr>
            <p:cNvPr id="669727" name="Rectangle 31"/>
            <p:cNvSpPr>
              <a:spLocks noChangeArrowheads="1"/>
            </p:cNvSpPr>
            <p:nvPr/>
          </p:nvSpPr>
          <p:spPr bwMode="auto">
            <a:xfrm>
              <a:off x="2616" y="1384"/>
              <a:ext cx="672" cy="144"/>
            </a:xfrm>
            <a:prstGeom prst="rect">
              <a:avLst/>
            </a:prstGeom>
            <a:gradFill rotWithShape="0">
              <a:gsLst>
                <a:gs pos="0">
                  <a:srgbClr val="CC66FF">
                    <a:gamma/>
                    <a:shade val="46275"/>
                    <a:invGamma/>
                  </a:srgbClr>
                </a:gs>
                <a:gs pos="50000">
                  <a:srgbClr val="CC66FF"/>
                </a:gs>
                <a:gs pos="100000">
                  <a:srgbClr val="CC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9728" name="AutoShape 32"/>
            <p:cNvSpPr>
              <a:spLocks noChangeArrowheads="1"/>
            </p:cNvSpPr>
            <p:nvPr/>
          </p:nvSpPr>
          <p:spPr bwMode="auto">
            <a:xfrm rot="-5400000">
              <a:off x="4224" y="1312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gradFill rotWithShape="0">
              <a:gsLst>
                <a:gs pos="0">
                  <a:srgbClr val="CC00CC">
                    <a:gamma/>
                    <a:shade val="46275"/>
                    <a:invGamma/>
                  </a:srgbClr>
                </a:gs>
                <a:gs pos="50000">
                  <a:srgbClr val="CC00CC"/>
                </a:gs>
                <a:gs pos="100000">
                  <a:srgbClr val="CC00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69729" name="Line 33"/>
            <p:cNvSpPr>
              <a:spLocks noChangeShapeType="1"/>
            </p:cNvSpPr>
            <p:nvPr/>
          </p:nvSpPr>
          <p:spPr bwMode="auto">
            <a:xfrm>
              <a:off x="4200" y="1240"/>
              <a:ext cx="24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9730" name="Line 34"/>
            <p:cNvSpPr>
              <a:spLocks noChangeShapeType="1"/>
            </p:cNvSpPr>
            <p:nvPr/>
          </p:nvSpPr>
          <p:spPr bwMode="auto">
            <a:xfrm flipH="1">
              <a:off x="4200" y="1240"/>
              <a:ext cx="24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9731" name="Rectangle 35"/>
            <p:cNvSpPr>
              <a:spLocks noChangeArrowheads="1"/>
            </p:cNvSpPr>
            <p:nvPr/>
          </p:nvSpPr>
          <p:spPr bwMode="auto">
            <a:xfrm>
              <a:off x="696" y="1240"/>
              <a:ext cx="136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algn="r" eaLnBrk="1" hangingPunct="1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</a:pPr>
              <a:r>
                <a:rPr lang="zh-CN" altLang="en-US" sz="2000" dirty="0">
                  <a:solidFill>
                    <a:schemeClr val="tx1"/>
                  </a:solidFill>
                  <a:ea typeface="黑体" pitchFamily="49" charset="-122"/>
                  <a:cs typeface="Times New Roman" pitchFamily="18" charset="0"/>
                </a:rPr>
                <a:t>载体长度 </a:t>
              </a:r>
              <a:r>
                <a:rPr lang="en-US" altLang="zh-CN" sz="2000" dirty="0">
                  <a:solidFill>
                    <a:srgbClr val="FF0000"/>
                  </a:solidFill>
                  <a:ea typeface="黑体" pitchFamily="49" charset="-122"/>
                  <a:cs typeface="Times New Roman" pitchFamily="18" charset="0"/>
                </a:rPr>
                <a:t>26 kb</a:t>
              </a:r>
            </a:p>
          </p:txBody>
        </p:sp>
        <p:sp>
          <p:nvSpPr>
            <p:cNvPr id="669732" name="Rectangle 36"/>
            <p:cNvSpPr>
              <a:spLocks noChangeArrowheads="1"/>
            </p:cNvSpPr>
            <p:nvPr/>
          </p:nvSpPr>
          <p:spPr bwMode="auto">
            <a:xfrm>
              <a:off x="2184" y="2257"/>
              <a:ext cx="336" cy="144"/>
            </a:xfrm>
            <a:prstGeom prst="rect">
              <a:avLst/>
            </a:prstGeom>
            <a:gradFill rotWithShape="0">
              <a:gsLst>
                <a:gs pos="0">
                  <a:srgbClr val="CC66FF">
                    <a:gamma/>
                    <a:shade val="46275"/>
                    <a:invGamma/>
                  </a:srgbClr>
                </a:gs>
                <a:gs pos="50000">
                  <a:srgbClr val="CC66FF"/>
                </a:gs>
                <a:gs pos="100000">
                  <a:srgbClr val="CC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9733" name="Rectangle 37"/>
            <p:cNvSpPr>
              <a:spLocks noChangeArrowheads="1"/>
            </p:cNvSpPr>
            <p:nvPr/>
          </p:nvSpPr>
          <p:spPr bwMode="auto">
            <a:xfrm>
              <a:off x="2520" y="2257"/>
              <a:ext cx="240" cy="144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9734" name="Rectangle 38"/>
            <p:cNvSpPr>
              <a:spLocks noChangeArrowheads="1"/>
            </p:cNvSpPr>
            <p:nvPr/>
          </p:nvSpPr>
          <p:spPr bwMode="auto">
            <a:xfrm>
              <a:off x="2760" y="2257"/>
              <a:ext cx="672" cy="144"/>
            </a:xfrm>
            <a:prstGeom prst="rect">
              <a:avLst/>
            </a:prstGeom>
            <a:gradFill rotWithShape="0">
              <a:gsLst>
                <a:gs pos="0">
                  <a:srgbClr val="CC66FF">
                    <a:gamma/>
                    <a:shade val="46275"/>
                    <a:invGamma/>
                  </a:srgbClr>
                </a:gs>
                <a:gs pos="50000">
                  <a:srgbClr val="CC66FF"/>
                </a:gs>
                <a:gs pos="100000">
                  <a:srgbClr val="CC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9735" name="Rectangle 39"/>
            <p:cNvSpPr>
              <a:spLocks noChangeArrowheads="1"/>
            </p:cNvSpPr>
            <p:nvPr/>
          </p:nvSpPr>
          <p:spPr bwMode="auto">
            <a:xfrm>
              <a:off x="2280" y="1777"/>
              <a:ext cx="81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algn="l" eaLnBrk="1" hangingPunct="1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</a:pPr>
              <a:r>
                <a:rPr lang="zh-CN" altLang="en-US" sz="2000" dirty="0">
                  <a:solidFill>
                    <a:srgbClr val="FFFF00"/>
                  </a:solidFill>
                  <a:latin typeface="Symbol" pitchFamily="18" charset="2"/>
                  <a:ea typeface="黑体" pitchFamily="2" charset="-122"/>
                </a:rPr>
                <a:t>插入片段</a:t>
              </a:r>
              <a:endParaRPr lang="zh-CN" altLang="en-US" sz="2000" dirty="0">
                <a:solidFill>
                  <a:srgbClr val="FFFF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69736" name="Line 40"/>
            <p:cNvSpPr>
              <a:spLocks noChangeShapeType="1"/>
            </p:cNvSpPr>
            <p:nvPr/>
          </p:nvSpPr>
          <p:spPr bwMode="auto">
            <a:xfrm>
              <a:off x="2664" y="2113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9737" name="Rectangle 41"/>
            <p:cNvSpPr>
              <a:spLocks noChangeArrowheads="1"/>
            </p:cNvSpPr>
            <p:nvPr/>
          </p:nvSpPr>
          <p:spPr bwMode="auto">
            <a:xfrm>
              <a:off x="2184" y="3259"/>
              <a:ext cx="336" cy="144"/>
            </a:xfrm>
            <a:prstGeom prst="rect">
              <a:avLst/>
            </a:prstGeom>
            <a:gradFill rotWithShape="0">
              <a:gsLst>
                <a:gs pos="0">
                  <a:srgbClr val="CC66FF">
                    <a:gamma/>
                    <a:shade val="46275"/>
                    <a:invGamma/>
                  </a:srgbClr>
                </a:gs>
                <a:gs pos="50000">
                  <a:srgbClr val="CC66FF"/>
                </a:gs>
                <a:gs pos="100000">
                  <a:srgbClr val="CC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9738" name="Rectangle 42"/>
            <p:cNvSpPr>
              <a:spLocks noChangeArrowheads="1"/>
            </p:cNvSpPr>
            <p:nvPr/>
          </p:nvSpPr>
          <p:spPr bwMode="auto">
            <a:xfrm>
              <a:off x="3192" y="3259"/>
              <a:ext cx="672" cy="144"/>
            </a:xfrm>
            <a:prstGeom prst="rect">
              <a:avLst/>
            </a:prstGeom>
            <a:gradFill rotWithShape="0">
              <a:gsLst>
                <a:gs pos="0">
                  <a:srgbClr val="CC66FF">
                    <a:gamma/>
                    <a:shade val="46275"/>
                    <a:invGamma/>
                  </a:srgbClr>
                </a:gs>
                <a:gs pos="50000">
                  <a:srgbClr val="CC66FF"/>
                </a:gs>
                <a:gs pos="100000">
                  <a:srgbClr val="CC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9739" name="Rectangle 43"/>
            <p:cNvSpPr>
              <a:spLocks noChangeArrowheads="1"/>
            </p:cNvSpPr>
            <p:nvPr/>
          </p:nvSpPr>
          <p:spPr bwMode="auto">
            <a:xfrm>
              <a:off x="552" y="2536"/>
              <a:ext cx="1104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algn="r" eaLnBrk="1" hangingPunct="1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</a:pPr>
              <a:r>
                <a:rPr lang="zh-CN" altLang="en-US" sz="2000" dirty="0" smtClean="0">
                  <a:ea typeface="黑体" pitchFamily="2" charset="-122"/>
                  <a:cs typeface="Times New Roman" pitchFamily="18" charset="0"/>
                </a:rPr>
                <a:t>（</a:t>
              </a:r>
              <a:r>
                <a:rPr lang="en-US" altLang="zh-CN" sz="2000" dirty="0" smtClean="0">
                  <a:ea typeface="黑体" pitchFamily="2" charset="-122"/>
                  <a:cs typeface="Times New Roman" pitchFamily="18" charset="0"/>
                </a:rPr>
                <a:t>26 </a:t>
              </a:r>
              <a:r>
                <a:rPr lang="en-US" altLang="zh-CN" sz="2000" dirty="0">
                  <a:ea typeface="黑体" pitchFamily="2" charset="-122"/>
                  <a:cs typeface="Times New Roman" pitchFamily="18" charset="0"/>
                </a:rPr>
                <a:t>– </a:t>
              </a:r>
              <a:r>
                <a:rPr lang="en-US" altLang="zh-CN" sz="2000" dirty="0" smtClean="0">
                  <a:ea typeface="黑体" pitchFamily="2" charset="-122"/>
                  <a:cs typeface="Times New Roman" pitchFamily="18" charset="0"/>
                </a:rPr>
                <a:t>36</a:t>
              </a:r>
              <a:r>
                <a:rPr lang="zh-CN" altLang="en-US" sz="2000" dirty="0">
                  <a:ea typeface="黑体" pitchFamily="2" charset="-122"/>
                  <a:cs typeface="Times New Roman" pitchFamily="18" charset="0"/>
                </a:rPr>
                <a:t>）</a:t>
              </a:r>
            </a:p>
          </p:txBody>
        </p:sp>
        <p:grpSp>
          <p:nvGrpSpPr>
            <p:cNvPr id="5" name="Group 44"/>
            <p:cNvGrpSpPr>
              <a:grpSpLocks/>
            </p:cNvGrpSpPr>
            <p:nvPr/>
          </p:nvGrpSpPr>
          <p:grpSpPr bwMode="auto">
            <a:xfrm>
              <a:off x="4978" y="1824"/>
              <a:ext cx="432" cy="768"/>
              <a:chOff x="4978" y="1959"/>
              <a:chExt cx="432" cy="768"/>
            </a:xfrm>
          </p:grpSpPr>
          <p:sp>
            <p:nvSpPr>
              <p:cNvPr id="669741" name="AutoShape 45"/>
              <p:cNvSpPr>
                <a:spLocks noChangeArrowheads="1"/>
              </p:cNvSpPr>
              <p:nvPr/>
            </p:nvSpPr>
            <p:spPr bwMode="auto">
              <a:xfrm rot="-5400000">
                <a:off x="5027" y="1996"/>
                <a:ext cx="336" cy="261"/>
              </a:xfrm>
              <a:prstGeom prst="hexagon">
                <a:avLst>
                  <a:gd name="adj" fmla="val 32184"/>
                  <a:gd name="vf" fmla="val 115470"/>
                </a:avLst>
              </a:prstGeom>
              <a:gradFill rotWithShape="1">
                <a:gsLst>
                  <a:gs pos="0">
                    <a:srgbClr val="00FF00">
                      <a:gamma/>
                      <a:shade val="36863"/>
                      <a:invGamma/>
                    </a:srgbClr>
                  </a:gs>
                  <a:gs pos="100000">
                    <a:srgbClr val="00FF00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6" name="Group 46"/>
              <p:cNvGrpSpPr>
                <a:grpSpLocks/>
              </p:cNvGrpSpPr>
              <p:nvPr/>
            </p:nvGrpSpPr>
            <p:grpSpPr bwMode="auto">
              <a:xfrm>
                <a:off x="5146" y="2295"/>
                <a:ext cx="96" cy="288"/>
                <a:chOff x="5280" y="1872"/>
                <a:chExt cx="96" cy="288"/>
              </a:xfrm>
            </p:grpSpPr>
            <p:sp>
              <p:nvSpPr>
                <p:cNvPr id="669743" name="Rectangle 47"/>
                <p:cNvSpPr>
                  <a:spLocks noChangeArrowheads="1"/>
                </p:cNvSpPr>
                <p:nvPr/>
              </p:nvSpPr>
              <p:spPr bwMode="auto">
                <a:xfrm>
                  <a:off x="5280" y="1872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9744" name="Rectangle 48"/>
                <p:cNvSpPr>
                  <a:spLocks noChangeArrowheads="1"/>
                </p:cNvSpPr>
                <p:nvPr/>
              </p:nvSpPr>
              <p:spPr bwMode="auto">
                <a:xfrm>
                  <a:off x="5280" y="1920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9745" name="Rectangle 49"/>
                <p:cNvSpPr>
                  <a:spLocks noChangeArrowheads="1"/>
                </p:cNvSpPr>
                <p:nvPr/>
              </p:nvSpPr>
              <p:spPr bwMode="auto">
                <a:xfrm>
                  <a:off x="5280" y="1968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9746" name="Rectangle 50"/>
                <p:cNvSpPr>
                  <a:spLocks noChangeArrowheads="1"/>
                </p:cNvSpPr>
                <p:nvPr/>
              </p:nvSpPr>
              <p:spPr bwMode="auto">
                <a:xfrm>
                  <a:off x="5280" y="2016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9747" name="Rectangle 51"/>
                <p:cNvSpPr>
                  <a:spLocks noChangeArrowheads="1"/>
                </p:cNvSpPr>
                <p:nvPr/>
              </p:nvSpPr>
              <p:spPr bwMode="auto">
                <a:xfrm>
                  <a:off x="5280" y="2064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9748" name="Rectangle 52"/>
                <p:cNvSpPr>
                  <a:spLocks noChangeArrowheads="1"/>
                </p:cNvSpPr>
                <p:nvPr/>
              </p:nvSpPr>
              <p:spPr bwMode="auto">
                <a:xfrm>
                  <a:off x="5280" y="2112"/>
                  <a:ext cx="96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69749" name="Line 53"/>
              <p:cNvSpPr>
                <a:spLocks noChangeShapeType="1"/>
              </p:cNvSpPr>
              <p:nvPr/>
            </p:nvSpPr>
            <p:spPr bwMode="auto">
              <a:xfrm>
                <a:off x="5098" y="2583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9750" name="Line 54"/>
              <p:cNvSpPr>
                <a:spLocks noChangeShapeType="1"/>
              </p:cNvSpPr>
              <p:nvPr/>
            </p:nvSpPr>
            <p:spPr bwMode="auto">
              <a:xfrm flipH="1">
                <a:off x="4978" y="2583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9751" name="Line 55"/>
              <p:cNvSpPr>
                <a:spLocks noChangeShapeType="1"/>
              </p:cNvSpPr>
              <p:nvPr/>
            </p:nvSpPr>
            <p:spPr bwMode="auto">
              <a:xfrm>
                <a:off x="5266" y="2583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9752" name="Line 56"/>
              <p:cNvSpPr>
                <a:spLocks noChangeShapeType="1"/>
              </p:cNvSpPr>
              <p:nvPr/>
            </p:nvSpPr>
            <p:spPr bwMode="auto">
              <a:xfrm>
                <a:off x="5194" y="2583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9753" name="Line 57"/>
              <p:cNvSpPr>
                <a:spLocks noChangeShapeType="1"/>
              </p:cNvSpPr>
              <p:nvPr/>
            </p:nvSpPr>
            <p:spPr bwMode="auto">
              <a:xfrm flipH="1">
                <a:off x="5074" y="2583"/>
                <a:ext cx="9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9754" name="Line 58"/>
              <p:cNvSpPr>
                <a:spLocks noChangeShapeType="1"/>
              </p:cNvSpPr>
              <p:nvPr/>
            </p:nvSpPr>
            <p:spPr bwMode="auto">
              <a:xfrm>
                <a:off x="5218" y="2583"/>
                <a:ext cx="9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9755" name="Oval 59"/>
              <p:cNvSpPr>
                <a:spLocks noChangeArrowheads="1"/>
              </p:cNvSpPr>
              <p:nvPr/>
            </p:nvSpPr>
            <p:spPr bwMode="auto">
              <a:xfrm>
                <a:off x="5122" y="2055"/>
                <a:ext cx="144" cy="144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Text Box 2"/>
          <p:cNvSpPr txBox="1">
            <a:spLocks noChangeArrowheads="1"/>
          </p:cNvSpPr>
          <p:nvPr/>
        </p:nvSpPr>
        <p:spPr bwMode="auto">
          <a:xfrm>
            <a:off x="452228" y="542925"/>
            <a:ext cx="804703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2.3 λ</a:t>
            </a:r>
            <a:r>
              <a:rPr kumimoji="1"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重组体</a:t>
            </a:r>
            <a:r>
              <a:rPr kumimoji="1" lang="en-US" altLang="zh-CN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分子的转染作用与体外包装 </a:t>
            </a:r>
          </a:p>
        </p:txBody>
      </p:sp>
      <p:sp>
        <p:nvSpPr>
          <p:cNvPr id="670723" name="Text Box 3"/>
          <p:cNvSpPr txBox="1">
            <a:spLocks noChangeArrowheads="1"/>
          </p:cNvSpPr>
          <p:nvPr/>
        </p:nvSpPr>
        <p:spPr bwMode="auto">
          <a:xfrm>
            <a:off x="447338" y="1236663"/>
            <a:ext cx="606583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dirty="0" smtClean="0">
                <a:ea typeface="黑体" pitchFamily="49" charset="-122"/>
                <a:cs typeface="Times New Roman" pitchFamily="18" charset="0"/>
              </a:rPr>
              <a:t>2.3.1</a:t>
            </a:r>
            <a:r>
              <a:rPr kumimoji="1" lang="zh-CN" altLang="en-US" dirty="0" smtClean="0">
                <a:ea typeface="黑体" pitchFamily="49" charset="-122"/>
                <a:cs typeface="Times New Roman" pitchFamily="18" charset="0"/>
              </a:rPr>
              <a:t> </a:t>
            </a:r>
            <a:r>
              <a:rPr kumimoji="1" lang="en-US" altLang="zh-CN" dirty="0" smtClean="0">
                <a:ea typeface="黑体" pitchFamily="49" charset="-122"/>
                <a:cs typeface="Times New Roman" pitchFamily="18" charset="0"/>
              </a:rPr>
              <a:t>λ</a:t>
            </a:r>
            <a:r>
              <a:rPr kumimoji="1" lang="zh-CN" altLang="en-US" dirty="0">
                <a:ea typeface="黑体" pitchFamily="49" charset="-122"/>
                <a:cs typeface="Times New Roman" pitchFamily="18" charset="0"/>
              </a:rPr>
              <a:t>重组体</a:t>
            </a:r>
            <a:r>
              <a:rPr kumimoji="1" lang="en-US" altLang="zh-CN" dirty="0"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ea typeface="黑体" pitchFamily="49" charset="-122"/>
                <a:cs typeface="Times New Roman" pitchFamily="18" charset="0"/>
              </a:rPr>
              <a:t>分子的转染作用 </a:t>
            </a:r>
          </a:p>
        </p:txBody>
      </p:sp>
      <p:sp>
        <p:nvSpPr>
          <p:cNvPr id="670724" name="Text Box 4"/>
          <p:cNvSpPr txBox="1">
            <a:spLocks noChangeArrowheads="1"/>
          </p:cNvSpPr>
          <p:nvPr/>
        </p:nvSpPr>
        <p:spPr bwMode="auto">
          <a:xfrm>
            <a:off x="464697" y="1843088"/>
            <a:ext cx="8124591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       用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λ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重组体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分子直接感染大肠杆菌，使之侵入寄主细胞内。这种由寄主细胞捕获裸露的噬菌体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的过程叫做</a:t>
            </a:r>
            <a:r>
              <a:rPr kumimoji="1"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转染（</a:t>
            </a:r>
            <a:r>
              <a:rPr kumimoji="1" lang="en-US" altLang="zh-CN" dirty="0" err="1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transfection</a:t>
            </a:r>
            <a:r>
              <a:rPr kumimoji="1"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） </a:t>
            </a:r>
          </a:p>
        </p:txBody>
      </p:sp>
      <p:sp>
        <p:nvSpPr>
          <p:cNvPr id="670725" name="Text Box 5"/>
          <p:cNvSpPr txBox="1">
            <a:spLocks noChangeArrowheads="1"/>
          </p:cNvSpPr>
          <p:nvPr/>
        </p:nvSpPr>
        <p:spPr bwMode="auto">
          <a:xfrm>
            <a:off x="1317415" y="4185170"/>
            <a:ext cx="7991475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野生型</a:t>
            </a:r>
            <a:r>
              <a:rPr kumimoji="1"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λ-DNA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转染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效率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为</a:t>
            </a:r>
            <a:r>
              <a:rPr kumimoji="1"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10</a:t>
            </a:r>
            <a:r>
              <a:rPr kumimoji="1" lang="en-US" altLang="zh-CN" baseline="300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5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～</a:t>
            </a:r>
            <a:r>
              <a:rPr kumimoji="1"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10</a:t>
            </a:r>
            <a:r>
              <a:rPr kumimoji="1" lang="en-US" altLang="zh-CN" baseline="30000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6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之间</a:t>
            </a:r>
          </a:p>
          <a:p>
            <a:pPr algn="l" eaLnBrk="1" hangingPunct="1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体外连接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的重组</a:t>
            </a:r>
            <a:r>
              <a:rPr kumimoji="1"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λ-DNA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，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转染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效率为</a:t>
            </a:r>
            <a:r>
              <a:rPr kumimoji="1"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10</a:t>
            </a:r>
            <a:r>
              <a:rPr kumimoji="1" lang="en-US" altLang="zh-CN" baseline="300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3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～</a:t>
            </a:r>
            <a:r>
              <a:rPr kumimoji="1"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10</a:t>
            </a:r>
            <a:r>
              <a:rPr kumimoji="1" lang="en-US" altLang="zh-CN" baseline="300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4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左右 </a:t>
            </a:r>
            <a:endParaRPr kumimoji="1" lang="zh-CN" altLang="en-US" dirty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0726" name="Rectangle 6"/>
          <p:cNvSpPr>
            <a:spLocks noChangeArrowheads="1"/>
          </p:cNvSpPr>
          <p:nvPr/>
        </p:nvSpPr>
        <p:spPr bwMode="auto">
          <a:xfrm>
            <a:off x="898315" y="5361289"/>
            <a:ext cx="695254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b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kumimoji="1" lang="zh-CN" altLang="en-US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转染</a:t>
            </a:r>
            <a:r>
              <a:rPr kumimoji="1" lang="zh-CN" altLang="en-US" dirty="0" smtClean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效率：即每</a:t>
            </a:r>
            <a:r>
              <a:rPr kumimoji="1" lang="zh-CN" altLang="en-US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微克</a:t>
            </a:r>
            <a:r>
              <a:rPr kumimoji="1" lang="en-US" altLang="zh-CN" dirty="0" smtClean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λ-DNA</a:t>
            </a:r>
            <a:r>
              <a:rPr kumimoji="1" lang="zh-CN" altLang="en-US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转染产生的噬菌斑数目</a:t>
            </a:r>
          </a:p>
        </p:txBody>
      </p:sp>
      <p:sp>
        <p:nvSpPr>
          <p:cNvPr id="670727" name="Oval 7"/>
          <p:cNvSpPr>
            <a:spLocks noChangeArrowheads="1"/>
          </p:cNvSpPr>
          <p:nvPr/>
        </p:nvSpPr>
        <p:spPr bwMode="auto">
          <a:xfrm>
            <a:off x="1004678" y="4367395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FF"/>
              </a:gs>
              <a:gs pos="100000">
                <a:srgbClr val="00FFFF">
                  <a:gamma/>
                  <a:shade val="42353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3366FF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0728" name="Oval 8"/>
          <p:cNvSpPr>
            <a:spLocks noChangeArrowheads="1"/>
          </p:cNvSpPr>
          <p:nvPr/>
        </p:nvSpPr>
        <p:spPr bwMode="auto">
          <a:xfrm>
            <a:off x="1004678" y="490696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FF"/>
              </a:gs>
              <a:gs pos="100000">
                <a:srgbClr val="00FFFF">
                  <a:gamma/>
                  <a:shade val="42353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3366FF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0729" name="Rectangle 9"/>
          <p:cNvSpPr>
            <a:spLocks noChangeArrowheads="1"/>
          </p:cNvSpPr>
          <p:nvPr/>
        </p:nvSpPr>
        <p:spPr bwMode="auto">
          <a:xfrm>
            <a:off x="539805" y="3592294"/>
            <a:ext cx="541366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b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kumimoji="1" lang="en-US" altLang="zh-CN" dirty="0" smtClean="0">
                <a:ea typeface="黑体" pitchFamily="49" charset="-122"/>
                <a:cs typeface="Times New Roman" pitchFamily="18" charset="0"/>
              </a:rPr>
              <a:t>λ-DNA</a:t>
            </a:r>
            <a:r>
              <a:rPr kumimoji="1" lang="zh-CN" altLang="en-US" dirty="0">
                <a:ea typeface="黑体" pitchFamily="49" charset="-122"/>
                <a:cs typeface="Times New Roman" pitchFamily="18" charset="0"/>
              </a:rPr>
              <a:t>的转染</a:t>
            </a:r>
            <a:r>
              <a:rPr kumimoji="1" lang="zh-CN" altLang="en-US" dirty="0" smtClean="0">
                <a:ea typeface="黑体" pitchFamily="49" charset="-122"/>
                <a:cs typeface="Times New Roman" pitchFamily="18" charset="0"/>
              </a:rPr>
              <a:t>作用是</a:t>
            </a:r>
            <a:r>
              <a:rPr kumimoji="1" lang="zh-CN" altLang="en-US" dirty="0">
                <a:ea typeface="黑体" pitchFamily="49" charset="-122"/>
                <a:cs typeface="Times New Roman" pitchFamily="18" charset="0"/>
              </a:rPr>
              <a:t>一种低效的</a:t>
            </a:r>
            <a:r>
              <a:rPr kumimoji="1" lang="zh-CN" altLang="en-US" dirty="0" smtClean="0">
                <a:ea typeface="黑体" pitchFamily="49" charset="-122"/>
                <a:cs typeface="Times New Roman" pitchFamily="18" charset="0"/>
              </a:rPr>
              <a:t>过程：</a:t>
            </a:r>
            <a:endParaRPr kumimoji="1" lang="zh-CN" altLang="en-US" dirty="0"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46" name="Text Box 2"/>
          <p:cNvSpPr txBox="1">
            <a:spLocks noChangeArrowheads="1"/>
          </p:cNvSpPr>
          <p:nvPr/>
        </p:nvSpPr>
        <p:spPr bwMode="auto">
          <a:xfrm>
            <a:off x="468313" y="684185"/>
            <a:ext cx="43910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dirty="0" smtClean="0">
                <a:ea typeface="黑体" pitchFamily="49" charset="-122"/>
                <a:cs typeface="Times New Roman" pitchFamily="18" charset="0"/>
              </a:rPr>
              <a:t>2.3.2</a:t>
            </a:r>
            <a:r>
              <a:rPr kumimoji="1" lang="zh-CN" altLang="en-US" dirty="0" smtClean="0">
                <a:ea typeface="黑体" pitchFamily="49" charset="-122"/>
                <a:cs typeface="Times New Roman" pitchFamily="18" charset="0"/>
              </a:rPr>
              <a:t> </a:t>
            </a:r>
            <a:r>
              <a:rPr kumimoji="1" lang="en-US" altLang="zh-CN" dirty="0" smtClean="0">
                <a:ea typeface="黑体" pitchFamily="49" charset="-122"/>
                <a:cs typeface="Times New Roman" pitchFamily="18" charset="0"/>
              </a:rPr>
              <a:t>λ-DNA</a:t>
            </a:r>
            <a:r>
              <a:rPr kumimoji="1" lang="zh-CN" altLang="en-US" dirty="0">
                <a:ea typeface="黑体" pitchFamily="49" charset="-122"/>
                <a:cs typeface="Times New Roman" pitchFamily="18" charset="0"/>
              </a:rPr>
              <a:t>的体外包装 </a:t>
            </a:r>
          </a:p>
        </p:txBody>
      </p:sp>
      <p:sp>
        <p:nvSpPr>
          <p:cNvPr id="671747" name="Text Box 3"/>
          <p:cNvSpPr txBox="1">
            <a:spLocks noChangeArrowheads="1"/>
          </p:cNvSpPr>
          <p:nvPr/>
        </p:nvSpPr>
        <p:spPr bwMode="auto">
          <a:xfrm>
            <a:off x="504880" y="1312863"/>
            <a:ext cx="8129588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        </a:t>
            </a:r>
            <a:r>
              <a:rPr kumimoji="1" lang="en-US" altLang="zh-CN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λ-DNA</a:t>
            </a:r>
            <a:r>
              <a:rPr kumimoji="1"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的体外包装</a:t>
            </a:r>
            <a:r>
              <a:rPr kumimoji="1"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作用：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在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离体条件下，将重组体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包入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噬菌体蛋白质外壳的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过程，以形成有功能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的噬菌体载体。</a:t>
            </a:r>
            <a:endParaRPr kumimoji="1" lang="zh-CN" altLang="en-US" dirty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1748" name="Text Box 4"/>
          <p:cNvSpPr txBox="1">
            <a:spLocks noChangeArrowheads="1"/>
          </p:cNvSpPr>
          <p:nvPr/>
        </p:nvSpPr>
        <p:spPr bwMode="auto">
          <a:xfrm>
            <a:off x="512399" y="2847975"/>
            <a:ext cx="8121936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        </a:t>
            </a:r>
            <a:r>
              <a:rPr kumimoji="1"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λ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噬菌体的头部和尾部的装配是分开进行的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。头部基因发生了突变的噬菌体只能形成尾部，而尾部基因发生了突变的噬菌体则只能形成头部。将这两种不同突变型的噬菌体的提取物混合起来，便能够在体外装配成有生物活性的噬菌体颗粒。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770" name="Group 2"/>
          <p:cNvGrpSpPr>
            <a:grpSpLocks/>
          </p:cNvGrpSpPr>
          <p:nvPr/>
        </p:nvGrpSpPr>
        <p:grpSpPr bwMode="auto">
          <a:xfrm>
            <a:off x="1444835" y="192060"/>
            <a:ext cx="6200775" cy="6467475"/>
            <a:chOff x="732" y="0"/>
            <a:chExt cx="3906" cy="4074"/>
          </a:xfrm>
        </p:grpSpPr>
        <p:grpSp>
          <p:nvGrpSpPr>
            <p:cNvPr id="672771" name="Group 3"/>
            <p:cNvGrpSpPr>
              <a:grpSpLocks/>
            </p:cNvGrpSpPr>
            <p:nvPr/>
          </p:nvGrpSpPr>
          <p:grpSpPr bwMode="auto">
            <a:xfrm>
              <a:off x="3016" y="1440"/>
              <a:ext cx="205" cy="248"/>
              <a:chOff x="4704" y="1200"/>
              <a:chExt cx="672" cy="816"/>
            </a:xfrm>
          </p:grpSpPr>
          <p:sp>
            <p:nvSpPr>
              <p:cNvPr id="672772" name="Line 4"/>
              <p:cNvSpPr>
                <a:spLocks noChangeShapeType="1"/>
              </p:cNvSpPr>
              <p:nvPr/>
            </p:nvSpPr>
            <p:spPr bwMode="auto">
              <a:xfrm flipH="1">
                <a:off x="4704" y="1200"/>
                <a:ext cx="33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773" name="Line 5"/>
              <p:cNvSpPr>
                <a:spLocks noChangeShapeType="1"/>
              </p:cNvSpPr>
              <p:nvPr/>
            </p:nvSpPr>
            <p:spPr bwMode="auto">
              <a:xfrm>
                <a:off x="5040" y="1200"/>
                <a:ext cx="33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774" name="Line 6"/>
              <p:cNvSpPr>
                <a:spLocks noChangeShapeType="1"/>
              </p:cNvSpPr>
              <p:nvPr/>
            </p:nvSpPr>
            <p:spPr bwMode="auto">
              <a:xfrm>
                <a:off x="4704" y="1344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775" name="Line 7"/>
              <p:cNvSpPr>
                <a:spLocks noChangeShapeType="1"/>
              </p:cNvSpPr>
              <p:nvPr/>
            </p:nvSpPr>
            <p:spPr bwMode="auto">
              <a:xfrm>
                <a:off x="5376" y="1344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776" name="Line 8"/>
              <p:cNvSpPr>
                <a:spLocks noChangeShapeType="1"/>
              </p:cNvSpPr>
              <p:nvPr/>
            </p:nvSpPr>
            <p:spPr bwMode="auto">
              <a:xfrm>
                <a:off x="4704" y="1728"/>
                <a:ext cx="288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777" name="Line 9"/>
              <p:cNvSpPr>
                <a:spLocks noChangeShapeType="1"/>
              </p:cNvSpPr>
              <p:nvPr/>
            </p:nvSpPr>
            <p:spPr bwMode="auto">
              <a:xfrm flipH="1">
                <a:off x="5088" y="1728"/>
                <a:ext cx="288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778" name="Line 10"/>
              <p:cNvSpPr>
                <a:spLocks noChangeShapeType="1"/>
              </p:cNvSpPr>
              <p:nvPr/>
            </p:nvSpPr>
            <p:spPr bwMode="auto">
              <a:xfrm>
                <a:off x="4992" y="1872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779" name="Line 11"/>
              <p:cNvSpPr>
                <a:spLocks noChangeShapeType="1"/>
              </p:cNvSpPr>
              <p:nvPr/>
            </p:nvSpPr>
            <p:spPr bwMode="auto">
              <a:xfrm>
                <a:off x="5088" y="1872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sp>
          <p:nvSpPr>
            <p:cNvPr id="672780" name="Freeform 12"/>
            <p:cNvSpPr>
              <a:spLocks/>
            </p:cNvSpPr>
            <p:nvPr/>
          </p:nvSpPr>
          <p:spPr bwMode="auto">
            <a:xfrm flipH="1" flipV="1">
              <a:off x="1453" y="3223"/>
              <a:ext cx="268" cy="120"/>
            </a:xfrm>
            <a:custGeom>
              <a:avLst/>
              <a:gdLst/>
              <a:ahLst/>
              <a:cxnLst>
                <a:cxn ang="0">
                  <a:pos x="366" y="150"/>
                </a:cxn>
                <a:cxn ang="0">
                  <a:pos x="124" y="48"/>
                </a:cxn>
                <a:cxn ang="0">
                  <a:pos x="13" y="438"/>
                </a:cxn>
                <a:cxn ang="0">
                  <a:pos x="199" y="206"/>
                </a:cxn>
                <a:cxn ang="0">
                  <a:pos x="384" y="429"/>
                </a:cxn>
                <a:cxn ang="0">
                  <a:pos x="533" y="364"/>
                </a:cxn>
                <a:cxn ang="0">
                  <a:pos x="431" y="224"/>
                </a:cxn>
                <a:cxn ang="0">
                  <a:pos x="59" y="559"/>
                </a:cxn>
                <a:cxn ang="0">
                  <a:pos x="245" y="596"/>
                </a:cxn>
              </a:cxnLst>
              <a:rect l="0" t="0" r="r" b="b"/>
              <a:pathLst>
                <a:path w="541" h="621">
                  <a:moveTo>
                    <a:pt x="366" y="150"/>
                  </a:moveTo>
                  <a:cubicBezTo>
                    <a:pt x="274" y="75"/>
                    <a:pt x="183" y="0"/>
                    <a:pt x="124" y="48"/>
                  </a:cubicBezTo>
                  <a:cubicBezTo>
                    <a:pt x="65" y="96"/>
                    <a:pt x="0" y="412"/>
                    <a:pt x="13" y="438"/>
                  </a:cubicBezTo>
                  <a:cubicBezTo>
                    <a:pt x="26" y="464"/>
                    <a:pt x="137" y="207"/>
                    <a:pt x="199" y="206"/>
                  </a:cubicBezTo>
                  <a:cubicBezTo>
                    <a:pt x="261" y="205"/>
                    <a:pt x="328" y="403"/>
                    <a:pt x="384" y="429"/>
                  </a:cubicBezTo>
                  <a:cubicBezTo>
                    <a:pt x="440" y="455"/>
                    <a:pt x="525" y="398"/>
                    <a:pt x="533" y="364"/>
                  </a:cubicBezTo>
                  <a:cubicBezTo>
                    <a:pt x="541" y="330"/>
                    <a:pt x="510" y="192"/>
                    <a:pt x="431" y="224"/>
                  </a:cubicBezTo>
                  <a:cubicBezTo>
                    <a:pt x="352" y="256"/>
                    <a:pt x="90" y="497"/>
                    <a:pt x="59" y="559"/>
                  </a:cubicBezTo>
                  <a:cubicBezTo>
                    <a:pt x="28" y="621"/>
                    <a:pt x="213" y="590"/>
                    <a:pt x="245" y="596"/>
                  </a:cubicBezTo>
                </a:path>
              </a:pathLst>
            </a:custGeom>
            <a:noFill/>
            <a:ln w="25400" cap="flat" cmpd="sng">
              <a:solidFill>
                <a:srgbClr val="00FF00"/>
              </a:solidFill>
              <a:prstDash val="solid"/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zh-CN" altLang="en-US" sz="2000"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672781" name="Oval 13"/>
            <p:cNvSpPr>
              <a:spLocks noChangeArrowheads="1"/>
            </p:cNvSpPr>
            <p:nvPr/>
          </p:nvSpPr>
          <p:spPr bwMode="auto">
            <a:xfrm>
              <a:off x="2699" y="489"/>
              <a:ext cx="1357" cy="436"/>
            </a:xfrm>
            <a:prstGeom prst="ellipse">
              <a:avLst/>
            </a:prstGeom>
            <a:noFill/>
            <a:ln w="38100" algn="ctr">
              <a:solidFill>
                <a:srgbClr val="00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ea typeface="黑体" pitchFamily="49" charset="-122"/>
                <a:cs typeface="Times New Roman" pitchFamily="18" charset="0"/>
              </a:endParaRPr>
            </a:p>
          </p:txBody>
        </p:sp>
        <p:grpSp>
          <p:nvGrpSpPr>
            <p:cNvPr id="672782" name="Group 14"/>
            <p:cNvGrpSpPr>
              <a:grpSpLocks/>
            </p:cNvGrpSpPr>
            <p:nvPr/>
          </p:nvGrpSpPr>
          <p:grpSpPr bwMode="auto">
            <a:xfrm>
              <a:off x="3191" y="0"/>
              <a:ext cx="400" cy="554"/>
              <a:chOff x="149" y="151"/>
              <a:chExt cx="613" cy="777"/>
            </a:xfrm>
          </p:grpSpPr>
          <p:grpSp>
            <p:nvGrpSpPr>
              <p:cNvPr id="672783" name="Group 15"/>
              <p:cNvGrpSpPr>
                <a:grpSpLocks/>
              </p:cNvGrpSpPr>
              <p:nvPr/>
            </p:nvGrpSpPr>
            <p:grpSpPr bwMode="auto">
              <a:xfrm>
                <a:off x="353" y="151"/>
                <a:ext cx="205" cy="248"/>
                <a:chOff x="4704" y="1200"/>
                <a:chExt cx="672" cy="816"/>
              </a:xfrm>
            </p:grpSpPr>
            <p:sp>
              <p:nvSpPr>
                <p:cNvPr id="672784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4704" y="1200"/>
                  <a:ext cx="336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785" name="Line 17"/>
                <p:cNvSpPr>
                  <a:spLocks noChangeShapeType="1"/>
                </p:cNvSpPr>
                <p:nvPr/>
              </p:nvSpPr>
              <p:spPr bwMode="auto">
                <a:xfrm>
                  <a:off x="5040" y="1200"/>
                  <a:ext cx="336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786" name="Line 18"/>
                <p:cNvSpPr>
                  <a:spLocks noChangeShapeType="1"/>
                </p:cNvSpPr>
                <p:nvPr/>
              </p:nvSpPr>
              <p:spPr bwMode="auto">
                <a:xfrm>
                  <a:off x="4704" y="134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787" name="Line 19"/>
                <p:cNvSpPr>
                  <a:spLocks noChangeShapeType="1"/>
                </p:cNvSpPr>
                <p:nvPr/>
              </p:nvSpPr>
              <p:spPr bwMode="auto">
                <a:xfrm>
                  <a:off x="5376" y="134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788" name="Line 20"/>
                <p:cNvSpPr>
                  <a:spLocks noChangeShapeType="1"/>
                </p:cNvSpPr>
                <p:nvPr/>
              </p:nvSpPr>
              <p:spPr bwMode="auto">
                <a:xfrm>
                  <a:off x="4704" y="1728"/>
                  <a:ext cx="288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789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5088" y="1728"/>
                  <a:ext cx="288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790" name="Line 22"/>
                <p:cNvSpPr>
                  <a:spLocks noChangeShapeType="1"/>
                </p:cNvSpPr>
                <p:nvPr/>
              </p:nvSpPr>
              <p:spPr bwMode="auto">
                <a:xfrm>
                  <a:off x="4992" y="187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791" name="Line 23"/>
                <p:cNvSpPr>
                  <a:spLocks noChangeShapeType="1"/>
                </p:cNvSpPr>
                <p:nvPr/>
              </p:nvSpPr>
              <p:spPr bwMode="auto">
                <a:xfrm>
                  <a:off x="5088" y="187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672792" name="Group 24"/>
              <p:cNvGrpSpPr>
                <a:grpSpLocks/>
              </p:cNvGrpSpPr>
              <p:nvPr/>
            </p:nvGrpSpPr>
            <p:grpSpPr bwMode="auto">
              <a:xfrm>
                <a:off x="434" y="417"/>
                <a:ext cx="43" cy="233"/>
                <a:chOff x="5088" y="2160"/>
                <a:chExt cx="144" cy="767"/>
              </a:xfrm>
            </p:grpSpPr>
            <p:sp>
              <p:nvSpPr>
                <p:cNvPr id="672793" name="Rectangle 25"/>
                <p:cNvSpPr>
                  <a:spLocks noChangeArrowheads="1"/>
                </p:cNvSpPr>
                <p:nvPr/>
              </p:nvSpPr>
              <p:spPr bwMode="auto">
                <a:xfrm flipV="1">
                  <a:off x="5088" y="2160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794" name="Rectangle 26"/>
                <p:cNvSpPr>
                  <a:spLocks noChangeArrowheads="1"/>
                </p:cNvSpPr>
                <p:nvPr/>
              </p:nvSpPr>
              <p:spPr bwMode="auto">
                <a:xfrm flipV="1">
                  <a:off x="5088" y="220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795" name="Rectangle 27"/>
                <p:cNvSpPr>
                  <a:spLocks noChangeArrowheads="1"/>
                </p:cNvSpPr>
                <p:nvPr/>
              </p:nvSpPr>
              <p:spPr bwMode="auto">
                <a:xfrm flipV="1">
                  <a:off x="5088" y="225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796" name="Rectangle 28"/>
                <p:cNvSpPr>
                  <a:spLocks noChangeArrowheads="1"/>
                </p:cNvSpPr>
                <p:nvPr/>
              </p:nvSpPr>
              <p:spPr bwMode="auto">
                <a:xfrm flipV="1">
                  <a:off x="5088" y="2304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797" name="Rectangle 29"/>
                <p:cNvSpPr>
                  <a:spLocks noChangeArrowheads="1"/>
                </p:cNvSpPr>
                <p:nvPr/>
              </p:nvSpPr>
              <p:spPr bwMode="auto">
                <a:xfrm flipV="1">
                  <a:off x="5088" y="235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798" name="Rectangle 30"/>
                <p:cNvSpPr>
                  <a:spLocks noChangeArrowheads="1"/>
                </p:cNvSpPr>
                <p:nvPr/>
              </p:nvSpPr>
              <p:spPr bwMode="auto">
                <a:xfrm flipV="1">
                  <a:off x="5088" y="240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799" name="Rectangle 31"/>
                <p:cNvSpPr>
                  <a:spLocks noChangeArrowheads="1"/>
                </p:cNvSpPr>
                <p:nvPr/>
              </p:nvSpPr>
              <p:spPr bwMode="auto">
                <a:xfrm flipV="1">
                  <a:off x="5088" y="244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00" name="Rectangle 32"/>
                <p:cNvSpPr>
                  <a:spLocks noChangeArrowheads="1"/>
                </p:cNvSpPr>
                <p:nvPr/>
              </p:nvSpPr>
              <p:spPr bwMode="auto">
                <a:xfrm flipV="1">
                  <a:off x="5088" y="249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01" name="Rectangle 33"/>
                <p:cNvSpPr>
                  <a:spLocks noChangeArrowheads="1"/>
                </p:cNvSpPr>
                <p:nvPr/>
              </p:nvSpPr>
              <p:spPr bwMode="auto">
                <a:xfrm flipV="1">
                  <a:off x="5088" y="2544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02" name="Rectangle 34"/>
                <p:cNvSpPr>
                  <a:spLocks noChangeArrowheads="1"/>
                </p:cNvSpPr>
                <p:nvPr/>
              </p:nvSpPr>
              <p:spPr bwMode="auto">
                <a:xfrm flipV="1">
                  <a:off x="5088" y="259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03" name="Rectangle 35"/>
                <p:cNvSpPr>
                  <a:spLocks noChangeArrowheads="1"/>
                </p:cNvSpPr>
                <p:nvPr/>
              </p:nvSpPr>
              <p:spPr bwMode="auto">
                <a:xfrm flipV="1">
                  <a:off x="5088" y="264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04" name="Rectangle 36"/>
                <p:cNvSpPr>
                  <a:spLocks noChangeArrowheads="1"/>
                </p:cNvSpPr>
                <p:nvPr/>
              </p:nvSpPr>
              <p:spPr bwMode="auto">
                <a:xfrm flipV="1">
                  <a:off x="5088" y="268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05" name="Rectangle 37"/>
                <p:cNvSpPr>
                  <a:spLocks noChangeArrowheads="1"/>
                </p:cNvSpPr>
                <p:nvPr/>
              </p:nvSpPr>
              <p:spPr bwMode="auto">
                <a:xfrm flipV="1">
                  <a:off x="5088" y="273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06" name="Rectangle 38"/>
                <p:cNvSpPr>
                  <a:spLocks noChangeArrowheads="1"/>
                </p:cNvSpPr>
                <p:nvPr/>
              </p:nvSpPr>
              <p:spPr bwMode="auto">
                <a:xfrm flipV="1">
                  <a:off x="5088" y="2784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07" name="Rectangle 39"/>
                <p:cNvSpPr>
                  <a:spLocks noChangeArrowheads="1"/>
                </p:cNvSpPr>
                <p:nvPr/>
              </p:nvSpPr>
              <p:spPr bwMode="auto">
                <a:xfrm flipV="1">
                  <a:off x="5088" y="283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08" name="Rectangle 40"/>
                <p:cNvSpPr>
                  <a:spLocks noChangeArrowheads="1"/>
                </p:cNvSpPr>
                <p:nvPr/>
              </p:nvSpPr>
              <p:spPr bwMode="auto">
                <a:xfrm flipV="1">
                  <a:off x="5088" y="288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672809" name="Rectangle 41"/>
              <p:cNvSpPr>
                <a:spLocks noChangeArrowheads="1"/>
              </p:cNvSpPr>
              <p:nvPr/>
            </p:nvSpPr>
            <p:spPr bwMode="auto">
              <a:xfrm>
                <a:off x="419" y="388"/>
                <a:ext cx="73" cy="15"/>
              </a:xfrm>
              <a:prstGeom prst="rect">
                <a:avLst/>
              </a:prstGeom>
              <a:solidFill>
                <a:srgbClr val="9999FF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10" name="Rectangle 42"/>
              <p:cNvSpPr>
                <a:spLocks noChangeArrowheads="1"/>
              </p:cNvSpPr>
              <p:nvPr/>
            </p:nvSpPr>
            <p:spPr bwMode="auto">
              <a:xfrm>
                <a:off x="408" y="651"/>
                <a:ext cx="95" cy="14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11" name="Line 43"/>
              <p:cNvSpPr>
                <a:spLocks noChangeShapeType="1"/>
              </p:cNvSpPr>
              <p:nvPr/>
            </p:nvSpPr>
            <p:spPr bwMode="auto">
              <a:xfrm>
                <a:off x="426" y="665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12" name="Line 44"/>
              <p:cNvSpPr>
                <a:spLocks noChangeShapeType="1"/>
              </p:cNvSpPr>
              <p:nvPr/>
            </p:nvSpPr>
            <p:spPr bwMode="auto">
              <a:xfrm>
                <a:off x="441" y="665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13" name="Line 45"/>
              <p:cNvSpPr>
                <a:spLocks noChangeShapeType="1"/>
              </p:cNvSpPr>
              <p:nvPr/>
            </p:nvSpPr>
            <p:spPr bwMode="auto">
              <a:xfrm>
                <a:off x="456" y="665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14" name="Line 46"/>
              <p:cNvSpPr>
                <a:spLocks noChangeShapeType="1"/>
              </p:cNvSpPr>
              <p:nvPr/>
            </p:nvSpPr>
            <p:spPr bwMode="auto">
              <a:xfrm>
                <a:off x="470" y="665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15" name="Line 47"/>
              <p:cNvSpPr>
                <a:spLocks noChangeShapeType="1"/>
              </p:cNvSpPr>
              <p:nvPr/>
            </p:nvSpPr>
            <p:spPr bwMode="auto">
              <a:xfrm>
                <a:off x="485" y="665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16" name="Line 48"/>
              <p:cNvSpPr>
                <a:spLocks noChangeShapeType="1"/>
              </p:cNvSpPr>
              <p:nvPr/>
            </p:nvSpPr>
            <p:spPr bwMode="auto">
              <a:xfrm flipH="1">
                <a:off x="266" y="665"/>
                <a:ext cx="146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17" name="Line 49"/>
              <p:cNvSpPr>
                <a:spLocks noChangeShapeType="1"/>
              </p:cNvSpPr>
              <p:nvPr/>
            </p:nvSpPr>
            <p:spPr bwMode="auto">
              <a:xfrm>
                <a:off x="499" y="665"/>
                <a:ext cx="146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18" name="Line 50"/>
              <p:cNvSpPr>
                <a:spLocks noChangeShapeType="1"/>
              </p:cNvSpPr>
              <p:nvPr/>
            </p:nvSpPr>
            <p:spPr bwMode="auto">
              <a:xfrm flipH="1">
                <a:off x="149" y="694"/>
                <a:ext cx="117" cy="10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19" name="Line 51"/>
              <p:cNvSpPr>
                <a:spLocks noChangeShapeType="1"/>
              </p:cNvSpPr>
              <p:nvPr/>
            </p:nvSpPr>
            <p:spPr bwMode="auto">
              <a:xfrm>
                <a:off x="645" y="694"/>
                <a:ext cx="117" cy="10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20" name="Line 52"/>
              <p:cNvSpPr>
                <a:spLocks noChangeShapeType="1"/>
              </p:cNvSpPr>
              <p:nvPr/>
            </p:nvSpPr>
            <p:spPr bwMode="auto">
              <a:xfrm flipH="1">
                <a:off x="280" y="665"/>
                <a:ext cx="132" cy="7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21" name="Line 53"/>
              <p:cNvSpPr>
                <a:spLocks noChangeShapeType="1"/>
              </p:cNvSpPr>
              <p:nvPr/>
            </p:nvSpPr>
            <p:spPr bwMode="auto">
              <a:xfrm>
                <a:off x="499" y="665"/>
                <a:ext cx="132" cy="7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22" name="Line 54"/>
              <p:cNvSpPr>
                <a:spLocks noChangeShapeType="1"/>
              </p:cNvSpPr>
              <p:nvPr/>
            </p:nvSpPr>
            <p:spPr bwMode="auto">
              <a:xfrm flipH="1">
                <a:off x="193" y="738"/>
                <a:ext cx="87" cy="1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23" name="Line 55"/>
              <p:cNvSpPr>
                <a:spLocks noChangeShapeType="1"/>
              </p:cNvSpPr>
              <p:nvPr/>
            </p:nvSpPr>
            <p:spPr bwMode="auto">
              <a:xfrm>
                <a:off x="631" y="738"/>
                <a:ext cx="87" cy="1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24" name="Line 56"/>
              <p:cNvSpPr>
                <a:spLocks noChangeShapeType="1"/>
              </p:cNvSpPr>
              <p:nvPr/>
            </p:nvSpPr>
            <p:spPr bwMode="auto">
              <a:xfrm flipH="1">
                <a:off x="339" y="665"/>
                <a:ext cx="73" cy="11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25" name="Line 57"/>
              <p:cNvSpPr>
                <a:spLocks noChangeShapeType="1"/>
              </p:cNvSpPr>
              <p:nvPr/>
            </p:nvSpPr>
            <p:spPr bwMode="auto">
              <a:xfrm>
                <a:off x="499" y="665"/>
                <a:ext cx="73" cy="11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26" name="Line 58"/>
              <p:cNvSpPr>
                <a:spLocks noChangeShapeType="1"/>
              </p:cNvSpPr>
              <p:nvPr/>
            </p:nvSpPr>
            <p:spPr bwMode="auto">
              <a:xfrm flipH="1">
                <a:off x="295" y="782"/>
                <a:ext cx="44" cy="14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27" name="Line 59"/>
              <p:cNvSpPr>
                <a:spLocks noChangeShapeType="1"/>
              </p:cNvSpPr>
              <p:nvPr/>
            </p:nvSpPr>
            <p:spPr bwMode="auto">
              <a:xfrm>
                <a:off x="572" y="782"/>
                <a:ext cx="44" cy="14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28" name="Freeform 60"/>
              <p:cNvSpPr>
                <a:spLocks/>
              </p:cNvSpPr>
              <p:nvPr/>
            </p:nvSpPr>
            <p:spPr bwMode="auto">
              <a:xfrm flipH="1">
                <a:off x="419" y="158"/>
                <a:ext cx="53" cy="185"/>
              </a:xfrm>
              <a:custGeom>
                <a:avLst/>
                <a:gdLst/>
                <a:ahLst/>
                <a:cxnLst>
                  <a:cxn ang="0">
                    <a:pos x="366" y="150"/>
                  </a:cxn>
                  <a:cxn ang="0">
                    <a:pos x="124" y="48"/>
                  </a:cxn>
                  <a:cxn ang="0">
                    <a:pos x="13" y="438"/>
                  </a:cxn>
                  <a:cxn ang="0">
                    <a:pos x="199" y="206"/>
                  </a:cxn>
                  <a:cxn ang="0">
                    <a:pos x="384" y="429"/>
                  </a:cxn>
                  <a:cxn ang="0">
                    <a:pos x="533" y="364"/>
                  </a:cxn>
                  <a:cxn ang="0">
                    <a:pos x="431" y="224"/>
                  </a:cxn>
                  <a:cxn ang="0">
                    <a:pos x="59" y="559"/>
                  </a:cxn>
                  <a:cxn ang="0">
                    <a:pos x="245" y="596"/>
                  </a:cxn>
                </a:cxnLst>
                <a:rect l="0" t="0" r="r" b="b"/>
                <a:pathLst>
                  <a:path w="541" h="621">
                    <a:moveTo>
                      <a:pt x="366" y="150"/>
                    </a:moveTo>
                    <a:cubicBezTo>
                      <a:pt x="274" y="75"/>
                      <a:pt x="183" y="0"/>
                      <a:pt x="124" y="48"/>
                    </a:cubicBezTo>
                    <a:cubicBezTo>
                      <a:pt x="65" y="96"/>
                      <a:pt x="0" y="412"/>
                      <a:pt x="13" y="438"/>
                    </a:cubicBezTo>
                    <a:cubicBezTo>
                      <a:pt x="26" y="464"/>
                      <a:pt x="137" y="207"/>
                      <a:pt x="199" y="206"/>
                    </a:cubicBezTo>
                    <a:cubicBezTo>
                      <a:pt x="261" y="205"/>
                      <a:pt x="328" y="403"/>
                      <a:pt x="384" y="429"/>
                    </a:cubicBezTo>
                    <a:cubicBezTo>
                      <a:pt x="440" y="455"/>
                      <a:pt x="525" y="398"/>
                      <a:pt x="533" y="364"/>
                    </a:cubicBezTo>
                    <a:cubicBezTo>
                      <a:pt x="541" y="330"/>
                      <a:pt x="510" y="192"/>
                      <a:pt x="431" y="224"/>
                    </a:cubicBezTo>
                    <a:cubicBezTo>
                      <a:pt x="352" y="256"/>
                      <a:pt x="90" y="497"/>
                      <a:pt x="59" y="559"/>
                    </a:cubicBezTo>
                    <a:cubicBezTo>
                      <a:pt x="28" y="621"/>
                      <a:pt x="213" y="590"/>
                      <a:pt x="245" y="596"/>
                    </a:cubicBezTo>
                  </a:path>
                </a:pathLst>
              </a:custGeom>
              <a:noFill/>
              <a:ln w="25400" cap="flat" cmpd="sng">
                <a:solidFill>
                  <a:srgbClr val="00FF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b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sp>
          <p:nvSpPr>
            <p:cNvPr id="672829" name="Oval 61"/>
            <p:cNvSpPr>
              <a:spLocks noChangeArrowheads="1"/>
            </p:cNvSpPr>
            <p:nvPr/>
          </p:nvSpPr>
          <p:spPr bwMode="auto">
            <a:xfrm>
              <a:off x="1166" y="535"/>
              <a:ext cx="1357" cy="436"/>
            </a:xfrm>
            <a:prstGeom prst="ellipse">
              <a:avLst/>
            </a:prstGeom>
            <a:noFill/>
            <a:ln w="38100" algn="ctr">
              <a:solidFill>
                <a:srgbClr val="00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ea typeface="黑体" pitchFamily="49" charset="-122"/>
                <a:cs typeface="Times New Roman" pitchFamily="18" charset="0"/>
              </a:endParaRPr>
            </a:p>
          </p:txBody>
        </p:sp>
        <p:grpSp>
          <p:nvGrpSpPr>
            <p:cNvPr id="672830" name="Group 62"/>
            <p:cNvGrpSpPr>
              <a:grpSpLocks/>
            </p:cNvGrpSpPr>
            <p:nvPr/>
          </p:nvGrpSpPr>
          <p:grpSpPr bwMode="auto">
            <a:xfrm>
              <a:off x="1891" y="50"/>
              <a:ext cx="400" cy="554"/>
              <a:chOff x="149" y="151"/>
              <a:chExt cx="613" cy="777"/>
            </a:xfrm>
          </p:grpSpPr>
          <p:grpSp>
            <p:nvGrpSpPr>
              <p:cNvPr id="672831" name="Group 63"/>
              <p:cNvGrpSpPr>
                <a:grpSpLocks/>
              </p:cNvGrpSpPr>
              <p:nvPr/>
            </p:nvGrpSpPr>
            <p:grpSpPr bwMode="auto">
              <a:xfrm>
                <a:off x="353" y="151"/>
                <a:ext cx="205" cy="248"/>
                <a:chOff x="4704" y="1200"/>
                <a:chExt cx="672" cy="816"/>
              </a:xfrm>
            </p:grpSpPr>
            <p:sp>
              <p:nvSpPr>
                <p:cNvPr id="672832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4704" y="1200"/>
                  <a:ext cx="336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33" name="Line 65"/>
                <p:cNvSpPr>
                  <a:spLocks noChangeShapeType="1"/>
                </p:cNvSpPr>
                <p:nvPr/>
              </p:nvSpPr>
              <p:spPr bwMode="auto">
                <a:xfrm>
                  <a:off x="5040" y="1200"/>
                  <a:ext cx="336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34" name="Line 66"/>
                <p:cNvSpPr>
                  <a:spLocks noChangeShapeType="1"/>
                </p:cNvSpPr>
                <p:nvPr/>
              </p:nvSpPr>
              <p:spPr bwMode="auto">
                <a:xfrm>
                  <a:off x="4704" y="134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35" name="Line 67"/>
                <p:cNvSpPr>
                  <a:spLocks noChangeShapeType="1"/>
                </p:cNvSpPr>
                <p:nvPr/>
              </p:nvSpPr>
              <p:spPr bwMode="auto">
                <a:xfrm>
                  <a:off x="5376" y="134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36" name="Line 68"/>
                <p:cNvSpPr>
                  <a:spLocks noChangeShapeType="1"/>
                </p:cNvSpPr>
                <p:nvPr/>
              </p:nvSpPr>
              <p:spPr bwMode="auto">
                <a:xfrm>
                  <a:off x="4704" y="1728"/>
                  <a:ext cx="288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37" name="Line 69"/>
                <p:cNvSpPr>
                  <a:spLocks noChangeShapeType="1"/>
                </p:cNvSpPr>
                <p:nvPr/>
              </p:nvSpPr>
              <p:spPr bwMode="auto">
                <a:xfrm flipH="1">
                  <a:off x="5088" y="1728"/>
                  <a:ext cx="288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38" name="Line 70"/>
                <p:cNvSpPr>
                  <a:spLocks noChangeShapeType="1"/>
                </p:cNvSpPr>
                <p:nvPr/>
              </p:nvSpPr>
              <p:spPr bwMode="auto">
                <a:xfrm>
                  <a:off x="4992" y="187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39" name="Line 71"/>
                <p:cNvSpPr>
                  <a:spLocks noChangeShapeType="1"/>
                </p:cNvSpPr>
                <p:nvPr/>
              </p:nvSpPr>
              <p:spPr bwMode="auto">
                <a:xfrm>
                  <a:off x="5088" y="187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672840" name="Group 72"/>
              <p:cNvGrpSpPr>
                <a:grpSpLocks/>
              </p:cNvGrpSpPr>
              <p:nvPr/>
            </p:nvGrpSpPr>
            <p:grpSpPr bwMode="auto">
              <a:xfrm>
                <a:off x="434" y="417"/>
                <a:ext cx="43" cy="233"/>
                <a:chOff x="5088" y="2160"/>
                <a:chExt cx="144" cy="767"/>
              </a:xfrm>
            </p:grpSpPr>
            <p:sp>
              <p:nvSpPr>
                <p:cNvPr id="672841" name="Rectangle 73"/>
                <p:cNvSpPr>
                  <a:spLocks noChangeArrowheads="1"/>
                </p:cNvSpPr>
                <p:nvPr/>
              </p:nvSpPr>
              <p:spPr bwMode="auto">
                <a:xfrm flipV="1">
                  <a:off x="5088" y="2160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42" name="Rectangle 74"/>
                <p:cNvSpPr>
                  <a:spLocks noChangeArrowheads="1"/>
                </p:cNvSpPr>
                <p:nvPr/>
              </p:nvSpPr>
              <p:spPr bwMode="auto">
                <a:xfrm flipV="1">
                  <a:off x="5088" y="220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43" name="Rectangle 75"/>
                <p:cNvSpPr>
                  <a:spLocks noChangeArrowheads="1"/>
                </p:cNvSpPr>
                <p:nvPr/>
              </p:nvSpPr>
              <p:spPr bwMode="auto">
                <a:xfrm flipV="1">
                  <a:off x="5088" y="225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44" name="Rectangle 76"/>
                <p:cNvSpPr>
                  <a:spLocks noChangeArrowheads="1"/>
                </p:cNvSpPr>
                <p:nvPr/>
              </p:nvSpPr>
              <p:spPr bwMode="auto">
                <a:xfrm flipV="1">
                  <a:off x="5088" y="2304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45" name="Rectangle 77"/>
                <p:cNvSpPr>
                  <a:spLocks noChangeArrowheads="1"/>
                </p:cNvSpPr>
                <p:nvPr/>
              </p:nvSpPr>
              <p:spPr bwMode="auto">
                <a:xfrm flipV="1">
                  <a:off x="5088" y="235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46" name="Rectangle 78"/>
                <p:cNvSpPr>
                  <a:spLocks noChangeArrowheads="1"/>
                </p:cNvSpPr>
                <p:nvPr/>
              </p:nvSpPr>
              <p:spPr bwMode="auto">
                <a:xfrm flipV="1">
                  <a:off x="5088" y="240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47" name="Rectangle 79"/>
                <p:cNvSpPr>
                  <a:spLocks noChangeArrowheads="1"/>
                </p:cNvSpPr>
                <p:nvPr/>
              </p:nvSpPr>
              <p:spPr bwMode="auto">
                <a:xfrm flipV="1">
                  <a:off x="5088" y="244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48" name="Rectangle 80"/>
                <p:cNvSpPr>
                  <a:spLocks noChangeArrowheads="1"/>
                </p:cNvSpPr>
                <p:nvPr/>
              </p:nvSpPr>
              <p:spPr bwMode="auto">
                <a:xfrm flipV="1">
                  <a:off x="5088" y="249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49" name="Rectangle 81"/>
                <p:cNvSpPr>
                  <a:spLocks noChangeArrowheads="1"/>
                </p:cNvSpPr>
                <p:nvPr/>
              </p:nvSpPr>
              <p:spPr bwMode="auto">
                <a:xfrm flipV="1">
                  <a:off x="5088" y="2544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50" name="Rectangle 82"/>
                <p:cNvSpPr>
                  <a:spLocks noChangeArrowheads="1"/>
                </p:cNvSpPr>
                <p:nvPr/>
              </p:nvSpPr>
              <p:spPr bwMode="auto">
                <a:xfrm flipV="1">
                  <a:off x="5088" y="259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51" name="Rectangle 83"/>
                <p:cNvSpPr>
                  <a:spLocks noChangeArrowheads="1"/>
                </p:cNvSpPr>
                <p:nvPr/>
              </p:nvSpPr>
              <p:spPr bwMode="auto">
                <a:xfrm flipV="1">
                  <a:off x="5088" y="264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52" name="Rectangle 84"/>
                <p:cNvSpPr>
                  <a:spLocks noChangeArrowheads="1"/>
                </p:cNvSpPr>
                <p:nvPr/>
              </p:nvSpPr>
              <p:spPr bwMode="auto">
                <a:xfrm flipV="1">
                  <a:off x="5088" y="268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53" name="Rectangle 85"/>
                <p:cNvSpPr>
                  <a:spLocks noChangeArrowheads="1"/>
                </p:cNvSpPr>
                <p:nvPr/>
              </p:nvSpPr>
              <p:spPr bwMode="auto">
                <a:xfrm flipV="1">
                  <a:off x="5088" y="273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54" name="Rectangle 86"/>
                <p:cNvSpPr>
                  <a:spLocks noChangeArrowheads="1"/>
                </p:cNvSpPr>
                <p:nvPr/>
              </p:nvSpPr>
              <p:spPr bwMode="auto">
                <a:xfrm flipV="1">
                  <a:off x="5088" y="2784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55" name="Rectangle 87"/>
                <p:cNvSpPr>
                  <a:spLocks noChangeArrowheads="1"/>
                </p:cNvSpPr>
                <p:nvPr/>
              </p:nvSpPr>
              <p:spPr bwMode="auto">
                <a:xfrm flipV="1">
                  <a:off x="5088" y="283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56" name="Rectangle 88"/>
                <p:cNvSpPr>
                  <a:spLocks noChangeArrowheads="1"/>
                </p:cNvSpPr>
                <p:nvPr/>
              </p:nvSpPr>
              <p:spPr bwMode="auto">
                <a:xfrm flipV="1">
                  <a:off x="5088" y="288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672857" name="Rectangle 89"/>
              <p:cNvSpPr>
                <a:spLocks noChangeArrowheads="1"/>
              </p:cNvSpPr>
              <p:nvPr/>
            </p:nvSpPr>
            <p:spPr bwMode="auto">
              <a:xfrm>
                <a:off x="419" y="388"/>
                <a:ext cx="73" cy="15"/>
              </a:xfrm>
              <a:prstGeom prst="rect">
                <a:avLst/>
              </a:prstGeom>
              <a:solidFill>
                <a:srgbClr val="9999FF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58" name="Rectangle 90"/>
              <p:cNvSpPr>
                <a:spLocks noChangeArrowheads="1"/>
              </p:cNvSpPr>
              <p:nvPr/>
            </p:nvSpPr>
            <p:spPr bwMode="auto">
              <a:xfrm>
                <a:off x="408" y="651"/>
                <a:ext cx="95" cy="14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59" name="Line 91"/>
              <p:cNvSpPr>
                <a:spLocks noChangeShapeType="1"/>
              </p:cNvSpPr>
              <p:nvPr/>
            </p:nvSpPr>
            <p:spPr bwMode="auto">
              <a:xfrm>
                <a:off x="426" y="665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60" name="Line 92"/>
              <p:cNvSpPr>
                <a:spLocks noChangeShapeType="1"/>
              </p:cNvSpPr>
              <p:nvPr/>
            </p:nvSpPr>
            <p:spPr bwMode="auto">
              <a:xfrm>
                <a:off x="441" y="665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61" name="Line 93"/>
              <p:cNvSpPr>
                <a:spLocks noChangeShapeType="1"/>
              </p:cNvSpPr>
              <p:nvPr/>
            </p:nvSpPr>
            <p:spPr bwMode="auto">
              <a:xfrm>
                <a:off x="456" y="665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62" name="Line 94"/>
              <p:cNvSpPr>
                <a:spLocks noChangeShapeType="1"/>
              </p:cNvSpPr>
              <p:nvPr/>
            </p:nvSpPr>
            <p:spPr bwMode="auto">
              <a:xfrm>
                <a:off x="470" y="665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63" name="Line 95"/>
              <p:cNvSpPr>
                <a:spLocks noChangeShapeType="1"/>
              </p:cNvSpPr>
              <p:nvPr/>
            </p:nvSpPr>
            <p:spPr bwMode="auto">
              <a:xfrm>
                <a:off x="485" y="665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64" name="Line 96"/>
              <p:cNvSpPr>
                <a:spLocks noChangeShapeType="1"/>
              </p:cNvSpPr>
              <p:nvPr/>
            </p:nvSpPr>
            <p:spPr bwMode="auto">
              <a:xfrm flipH="1">
                <a:off x="266" y="665"/>
                <a:ext cx="146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65" name="Line 97"/>
              <p:cNvSpPr>
                <a:spLocks noChangeShapeType="1"/>
              </p:cNvSpPr>
              <p:nvPr/>
            </p:nvSpPr>
            <p:spPr bwMode="auto">
              <a:xfrm>
                <a:off x="499" y="665"/>
                <a:ext cx="146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66" name="Line 98"/>
              <p:cNvSpPr>
                <a:spLocks noChangeShapeType="1"/>
              </p:cNvSpPr>
              <p:nvPr/>
            </p:nvSpPr>
            <p:spPr bwMode="auto">
              <a:xfrm flipH="1">
                <a:off x="149" y="694"/>
                <a:ext cx="117" cy="10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67" name="Line 99"/>
              <p:cNvSpPr>
                <a:spLocks noChangeShapeType="1"/>
              </p:cNvSpPr>
              <p:nvPr/>
            </p:nvSpPr>
            <p:spPr bwMode="auto">
              <a:xfrm>
                <a:off x="645" y="694"/>
                <a:ext cx="117" cy="10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68" name="Line 100"/>
              <p:cNvSpPr>
                <a:spLocks noChangeShapeType="1"/>
              </p:cNvSpPr>
              <p:nvPr/>
            </p:nvSpPr>
            <p:spPr bwMode="auto">
              <a:xfrm flipH="1">
                <a:off x="280" y="665"/>
                <a:ext cx="132" cy="7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69" name="Line 101"/>
              <p:cNvSpPr>
                <a:spLocks noChangeShapeType="1"/>
              </p:cNvSpPr>
              <p:nvPr/>
            </p:nvSpPr>
            <p:spPr bwMode="auto">
              <a:xfrm>
                <a:off x="499" y="665"/>
                <a:ext cx="132" cy="7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70" name="Line 102"/>
              <p:cNvSpPr>
                <a:spLocks noChangeShapeType="1"/>
              </p:cNvSpPr>
              <p:nvPr/>
            </p:nvSpPr>
            <p:spPr bwMode="auto">
              <a:xfrm flipH="1">
                <a:off x="193" y="738"/>
                <a:ext cx="87" cy="1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71" name="Line 103"/>
              <p:cNvSpPr>
                <a:spLocks noChangeShapeType="1"/>
              </p:cNvSpPr>
              <p:nvPr/>
            </p:nvSpPr>
            <p:spPr bwMode="auto">
              <a:xfrm>
                <a:off x="631" y="738"/>
                <a:ext cx="87" cy="1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72" name="Line 104"/>
              <p:cNvSpPr>
                <a:spLocks noChangeShapeType="1"/>
              </p:cNvSpPr>
              <p:nvPr/>
            </p:nvSpPr>
            <p:spPr bwMode="auto">
              <a:xfrm flipH="1">
                <a:off x="339" y="665"/>
                <a:ext cx="73" cy="11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73" name="Line 105"/>
              <p:cNvSpPr>
                <a:spLocks noChangeShapeType="1"/>
              </p:cNvSpPr>
              <p:nvPr/>
            </p:nvSpPr>
            <p:spPr bwMode="auto">
              <a:xfrm>
                <a:off x="499" y="665"/>
                <a:ext cx="73" cy="11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74" name="Line 106"/>
              <p:cNvSpPr>
                <a:spLocks noChangeShapeType="1"/>
              </p:cNvSpPr>
              <p:nvPr/>
            </p:nvSpPr>
            <p:spPr bwMode="auto">
              <a:xfrm flipH="1">
                <a:off x="295" y="782"/>
                <a:ext cx="44" cy="14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75" name="Line 107"/>
              <p:cNvSpPr>
                <a:spLocks noChangeShapeType="1"/>
              </p:cNvSpPr>
              <p:nvPr/>
            </p:nvSpPr>
            <p:spPr bwMode="auto">
              <a:xfrm>
                <a:off x="572" y="782"/>
                <a:ext cx="44" cy="14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76" name="Freeform 108"/>
              <p:cNvSpPr>
                <a:spLocks/>
              </p:cNvSpPr>
              <p:nvPr/>
            </p:nvSpPr>
            <p:spPr bwMode="auto">
              <a:xfrm flipH="1">
                <a:off x="419" y="158"/>
                <a:ext cx="53" cy="185"/>
              </a:xfrm>
              <a:custGeom>
                <a:avLst/>
                <a:gdLst/>
                <a:ahLst/>
                <a:cxnLst>
                  <a:cxn ang="0">
                    <a:pos x="366" y="150"/>
                  </a:cxn>
                  <a:cxn ang="0">
                    <a:pos x="124" y="48"/>
                  </a:cxn>
                  <a:cxn ang="0">
                    <a:pos x="13" y="438"/>
                  </a:cxn>
                  <a:cxn ang="0">
                    <a:pos x="199" y="206"/>
                  </a:cxn>
                  <a:cxn ang="0">
                    <a:pos x="384" y="429"/>
                  </a:cxn>
                  <a:cxn ang="0">
                    <a:pos x="533" y="364"/>
                  </a:cxn>
                  <a:cxn ang="0">
                    <a:pos x="431" y="224"/>
                  </a:cxn>
                  <a:cxn ang="0">
                    <a:pos x="59" y="559"/>
                  </a:cxn>
                  <a:cxn ang="0">
                    <a:pos x="245" y="596"/>
                  </a:cxn>
                </a:cxnLst>
                <a:rect l="0" t="0" r="r" b="b"/>
                <a:pathLst>
                  <a:path w="541" h="621">
                    <a:moveTo>
                      <a:pt x="366" y="150"/>
                    </a:moveTo>
                    <a:cubicBezTo>
                      <a:pt x="274" y="75"/>
                      <a:pt x="183" y="0"/>
                      <a:pt x="124" y="48"/>
                    </a:cubicBezTo>
                    <a:cubicBezTo>
                      <a:pt x="65" y="96"/>
                      <a:pt x="0" y="412"/>
                      <a:pt x="13" y="438"/>
                    </a:cubicBezTo>
                    <a:cubicBezTo>
                      <a:pt x="26" y="464"/>
                      <a:pt x="137" y="207"/>
                      <a:pt x="199" y="206"/>
                    </a:cubicBezTo>
                    <a:cubicBezTo>
                      <a:pt x="261" y="205"/>
                      <a:pt x="328" y="403"/>
                      <a:pt x="384" y="429"/>
                    </a:cubicBezTo>
                    <a:cubicBezTo>
                      <a:pt x="440" y="455"/>
                      <a:pt x="525" y="398"/>
                      <a:pt x="533" y="364"/>
                    </a:cubicBezTo>
                    <a:cubicBezTo>
                      <a:pt x="541" y="330"/>
                      <a:pt x="510" y="192"/>
                      <a:pt x="431" y="224"/>
                    </a:cubicBezTo>
                    <a:cubicBezTo>
                      <a:pt x="352" y="256"/>
                      <a:pt x="90" y="497"/>
                      <a:pt x="59" y="559"/>
                    </a:cubicBezTo>
                    <a:cubicBezTo>
                      <a:pt x="28" y="621"/>
                      <a:pt x="213" y="590"/>
                      <a:pt x="245" y="596"/>
                    </a:cubicBezTo>
                  </a:path>
                </a:pathLst>
              </a:custGeom>
              <a:noFill/>
              <a:ln w="25400" cap="flat" cmpd="sng">
                <a:solidFill>
                  <a:srgbClr val="00FF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b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sp>
          <p:nvSpPr>
            <p:cNvPr id="672877" name="Arc 109"/>
            <p:cNvSpPr>
              <a:spLocks/>
            </p:cNvSpPr>
            <p:nvPr/>
          </p:nvSpPr>
          <p:spPr bwMode="auto">
            <a:xfrm flipV="1">
              <a:off x="2800" y="1223"/>
              <a:ext cx="1217" cy="680"/>
            </a:xfrm>
            <a:custGeom>
              <a:avLst/>
              <a:gdLst>
                <a:gd name="G0" fmla="+- 21600 0 0"/>
                <a:gd name="G1" fmla="+- 16511 0 0"/>
                <a:gd name="G2" fmla="+- 21600 0 0"/>
                <a:gd name="T0" fmla="*/ 39432 w 43200"/>
                <a:gd name="T1" fmla="*/ 4322 h 38111"/>
                <a:gd name="T2" fmla="*/ 7673 w 43200"/>
                <a:gd name="T3" fmla="*/ 0 h 38111"/>
                <a:gd name="T4" fmla="*/ 21600 w 43200"/>
                <a:gd name="T5" fmla="*/ 16511 h 38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38111" fill="none" extrusionOk="0">
                  <a:moveTo>
                    <a:pt x="39432" y="4321"/>
                  </a:moveTo>
                  <a:cubicBezTo>
                    <a:pt x="41886" y="7912"/>
                    <a:pt x="43200" y="12161"/>
                    <a:pt x="43200" y="16511"/>
                  </a:cubicBezTo>
                  <a:cubicBezTo>
                    <a:pt x="43200" y="28440"/>
                    <a:pt x="33529" y="38111"/>
                    <a:pt x="21600" y="38111"/>
                  </a:cubicBezTo>
                  <a:cubicBezTo>
                    <a:pt x="9670" y="38111"/>
                    <a:pt x="0" y="28440"/>
                    <a:pt x="0" y="16511"/>
                  </a:cubicBezTo>
                  <a:cubicBezTo>
                    <a:pt x="-1" y="10145"/>
                    <a:pt x="2807" y="4104"/>
                    <a:pt x="7673" y="0"/>
                  </a:cubicBezTo>
                </a:path>
                <a:path w="43200" h="38111" stroke="0" extrusionOk="0">
                  <a:moveTo>
                    <a:pt x="39432" y="4321"/>
                  </a:moveTo>
                  <a:cubicBezTo>
                    <a:pt x="41886" y="7912"/>
                    <a:pt x="43200" y="12161"/>
                    <a:pt x="43200" y="16511"/>
                  </a:cubicBezTo>
                  <a:cubicBezTo>
                    <a:pt x="43200" y="28440"/>
                    <a:pt x="33529" y="38111"/>
                    <a:pt x="21600" y="38111"/>
                  </a:cubicBezTo>
                  <a:cubicBezTo>
                    <a:pt x="9670" y="38111"/>
                    <a:pt x="0" y="28440"/>
                    <a:pt x="0" y="16511"/>
                  </a:cubicBezTo>
                  <a:cubicBezTo>
                    <a:pt x="-1" y="10145"/>
                    <a:pt x="2807" y="4104"/>
                    <a:pt x="7673" y="0"/>
                  </a:cubicBezTo>
                  <a:lnTo>
                    <a:pt x="21600" y="16511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672878" name="Arc 110"/>
            <p:cNvSpPr>
              <a:spLocks/>
            </p:cNvSpPr>
            <p:nvPr/>
          </p:nvSpPr>
          <p:spPr bwMode="auto">
            <a:xfrm flipV="1">
              <a:off x="1192" y="1214"/>
              <a:ext cx="1217" cy="680"/>
            </a:xfrm>
            <a:custGeom>
              <a:avLst/>
              <a:gdLst>
                <a:gd name="G0" fmla="+- 21600 0 0"/>
                <a:gd name="G1" fmla="+- 16511 0 0"/>
                <a:gd name="G2" fmla="+- 21600 0 0"/>
                <a:gd name="T0" fmla="*/ 39432 w 43200"/>
                <a:gd name="T1" fmla="*/ 4322 h 38111"/>
                <a:gd name="T2" fmla="*/ 7673 w 43200"/>
                <a:gd name="T3" fmla="*/ 0 h 38111"/>
                <a:gd name="T4" fmla="*/ 21600 w 43200"/>
                <a:gd name="T5" fmla="*/ 16511 h 38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38111" fill="none" extrusionOk="0">
                  <a:moveTo>
                    <a:pt x="39432" y="4321"/>
                  </a:moveTo>
                  <a:cubicBezTo>
                    <a:pt x="41886" y="7912"/>
                    <a:pt x="43200" y="12161"/>
                    <a:pt x="43200" y="16511"/>
                  </a:cubicBezTo>
                  <a:cubicBezTo>
                    <a:pt x="43200" y="28440"/>
                    <a:pt x="33529" y="38111"/>
                    <a:pt x="21600" y="38111"/>
                  </a:cubicBezTo>
                  <a:cubicBezTo>
                    <a:pt x="9670" y="38111"/>
                    <a:pt x="0" y="28440"/>
                    <a:pt x="0" y="16511"/>
                  </a:cubicBezTo>
                  <a:cubicBezTo>
                    <a:pt x="-1" y="10145"/>
                    <a:pt x="2807" y="4104"/>
                    <a:pt x="7673" y="0"/>
                  </a:cubicBezTo>
                </a:path>
                <a:path w="43200" h="38111" stroke="0" extrusionOk="0">
                  <a:moveTo>
                    <a:pt x="39432" y="4321"/>
                  </a:moveTo>
                  <a:cubicBezTo>
                    <a:pt x="41886" y="7912"/>
                    <a:pt x="43200" y="12161"/>
                    <a:pt x="43200" y="16511"/>
                  </a:cubicBezTo>
                  <a:cubicBezTo>
                    <a:pt x="43200" y="28440"/>
                    <a:pt x="33529" y="38111"/>
                    <a:pt x="21600" y="38111"/>
                  </a:cubicBezTo>
                  <a:cubicBezTo>
                    <a:pt x="9670" y="38111"/>
                    <a:pt x="0" y="28440"/>
                    <a:pt x="0" y="16511"/>
                  </a:cubicBezTo>
                  <a:cubicBezTo>
                    <a:pt x="-1" y="10145"/>
                    <a:pt x="2807" y="4104"/>
                    <a:pt x="7673" y="0"/>
                  </a:cubicBezTo>
                  <a:lnTo>
                    <a:pt x="21600" y="16511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ea typeface="黑体" pitchFamily="49" charset="-122"/>
                <a:cs typeface="Times New Roman" pitchFamily="18" charset="0"/>
              </a:endParaRPr>
            </a:p>
          </p:txBody>
        </p:sp>
        <p:grpSp>
          <p:nvGrpSpPr>
            <p:cNvPr id="672879" name="Group 111"/>
            <p:cNvGrpSpPr>
              <a:grpSpLocks/>
            </p:cNvGrpSpPr>
            <p:nvPr/>
          </p:nvGrpSpPr>
          <p:grpSpPr bwMode="auto">
            <a:xfrm>
              <a:off x="1325" y="1427"/>
              <a:ext cx="436" cy="317"/>
              <a:chOff x="642" y="2553"/>
              <a:chExt cx="613" cy="540"/>
            </a:xfrm>
          </p:grpSpPr>
          <p:grpSp>
            <p:nvGrpSpPr>
              <p:cNvPr id="672880" name="Group 112"/>
              <p:cNvGrpSpPr>
                <a:grpSpLocks/>
              </p:cNvGrpSpPr>
              <p:nvPr/>
            </p:nvGrpSpPr>
            <p:grpSpPr bwMode="auto">
              <a:xfrm>
                <a:off x="927" y="2582"/>
                <a:ext cx="43" cy="233"/>
                <a:chOff x="5088" y="2160"/>
                <a:chExt cx="144" cy="767"/>
              </a:xfrm>
            </p:grpSpPr>
            <p:sp>
              <p:nvSpPr>
                <p:cNvPr id="672881" name="Rectangle 113"/>
                <p:cNvSpPr>
                  <a:spLocks noChangeArrowheads="1"/>
                </p:cNvSpPr>
                <p:nvPr/>
              </p:nvSpPr>
              <p:spPr bwMode="auto">
                <a:xfrm flipV="1">
                  <a:off x="5088" y="2160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82" name="Rectangle 114"/>
                <p:cNvSpPr>
                  <a:spLocks noChangeArrowheads="1"/>
                </p:cNvSpPr>
                <p:nvPr/>
              </p:nvSpPr>
              <p:spPr bwMode="auto">
                <a:xfrm flipV="1">
                  <a:off x="5088" y="220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83" name="Rectangle 115"/>
                <p:cNvSpPr>
                  <a:spLocks noChangeArrowheads="1"/>
                </p:cNvSpPr>
                <p:nvPr/>
              </p:nvSpPr>
              <p:spPr bwMode="auto">
                <a:xfrm flipV="1">
                  <a:off x="5088" y="225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84" name="Rectangle 116"/>
                <p:cNvSpPr>
                  <a:spLocks noChangeArrowheads="1"/>
                </p:cNvSpPr>
                <p:nvPr/>
              </p:nvSpPr>
              <p:spPr bwMode="auto">
                <a:xfrm flipV="1">
                  <a:off x="5088" y="2304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85" name="Rectangle 117"/>
                <p:cNvSpPr>
                  <a:spLocks noChangeArrowheads="1"/>
                </p:cNvSpPr>
                <p:nvPr/>
              </p:nvSpPr>
              <p:spPr bwMode="auto">
                <a:xfrm flipV="1">
                  <a:off x="5088" y="235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86" name="Rectangle 118"/>
                <p:cNvSpPr>
                  <a:spLocks noChangeArrowheads="1"/>
                </p:cNvSpPr>
                <p:nvPr/>
              </p:nvSpPr>
              <p:spPr bwMode="auto">
                <a:xfrm flipV="1">
                  <a:off x="5088" y="240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87" name="Rectangle 119"/>
                <p:cNvSpPr>
                  <a:spLocks noChangeArrowheads="1"/>
                </p:cNvSpPr>
                <p:nvPr/>
              </p:nvSpPr>
              <p:spPr bwMode="auto">
                <a:xfrm flipV="1">
                  <a:off x="5088" y="244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88" name="Rectangle 120"/>
                <p:cNvSpPr>
                  <a:spLocks noChangeArrowheads="1"/>
                </p:cNvSpPr>
                <p:nvPr/>
              </p:nvSpPr>
              <p:spPr bwMode="auto">
                <a:xfrm flipV="1">
                  <a:off x="5088" y="249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89" name="Rectangle 121"/>
                <p:cNvSpPr>
                  <a:spLocks noChangeArrowheads="1"/>
                </p:cNvSpPr>
                <p:nvPr/>
              </p:nvSpPr>
              <p:spPr bwMode="auto">
                <a:xfrm flipV="1">
                  <a:off x="5088" y="2544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90" name="Rectangle 122"/>
                <p:cNvSpPr>
                  <a:spLocks noChangeArrowheads="1"/>
                </p:cNvSpPr>
                <p:nvPr/>
              </p:nvSpPr>
              <p:spPr bwMode="auto">
                <a:xfrm flipV="1">
                  <a:off x="5088" y="259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91" name="Rectangle 123"/>
                <p:cNvSpPr>
                  <a:spLocks noChangeArrowheads="1"/>
                </p:cNvSpPr>
                <p:nvPr/>
              </p:nvSpPr>
              <p:spPr bwMode="auto">
                <a:xfrm flipV="1">
                  <a:off x="5088" y="264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92" name="Rectangle 124"/>
                <p:cNvSpPr>
                  <a:spLocks noChangeArrowheads="1"/>
                </p:cNvSpPr>
                <p:nvPr/>
              </p:nvSpPr>
              <p:spPr bwMode="auto">
                <a:xfrm flipV="1">
                  <a:off x="5088" y="268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93" name="Rectangle 125"/>
                <p:cNvSpPr>
                  <a:spLocks noChangeArrowheads="1"/>
                </p:cNvSpPr>
                <p:nvPr/>
              </p:nvSpPr>
              <p:spPr bwMode="auto">
                <a:xfrm flipV="1">
                  <a:off x="5088" y="273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94" name="Rectangle 126"/>
                <p:cNvSpPr>
                  <a:spLocks noChangeArrowheads="1"/>
                </p:cNvSpPr>
                <p:nvPr/>
              </p:nvSpPr>
              <p:spPr bwMode="auto">
                <a:xfrm flipV="1">
                  <a:off x="5088" y="2784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95" name="Rectangle 127"/>
                <p:cNvSpPr>
                  <a:spLocks noChangeArrowheads="1"/>
                </p:cNvSpPr>
                <p:nvPr/>
              </p:nvSpPr>
              <p:spPr bwMode="auto">
                <a:xfrm flipV="1">
                  <a:off x="5088" y="283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896" name="Rectangle 128"/>
                <p:cNvSpPr>
                  <a:spLocks noChangeArrowheads="1"/>
                </p:cNvSpPr>
                <p:nvPr/>
              </p:nvSpPr>
              <p:spPr bwMode="auto">
                <a:xfrm flipV="1">
                  <a:off x="5088" y="288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672897" name="Rectangle 129"/>
              <p:cNvSpPr>
                <a:spLocks noChangeArrowheads="1"/>
              </p:cNvSpPr>
              <p:nvPr/>
            </p:nvSpPr>
            <p:spPr bwMode="auto">
              <a:xfrm>
                <a:off x="912" y="2553"/>
                <a:ext cx="73" cy="15"/>
              </a:xfrm>
              <a:prstGeom prst="rect">
                <a:avLst/>
              </a:prstGeom>
              <a:solidFill>
                <a:srgbClr val="9999FF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98" name="Rectangle 130"/>
              <p:cNvSpPr>
                <a:spLocks noChangeArrowheads="1"/>
              </p:cNvSpPr>
              <p:nvPr/>
            </p:nvSpPr>
            <p:spPr bwMode="auto">
              <a:xfrm>
                <a:off x="901" y="2816"/>
                <a:ext cx="95" cy="14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899" name="Line 131"/>
              <p:cNvSpPr>
                <a:spLocks noChangeShapeType="1"/>
              </p:cNvSpPr>
              <p:nvPr/>
            </p:nvSpPr>
            <p:spPr bwMode="auto">
              <a:xfrm>
                <a:off x="919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00" name="Line 132"/>
              <p:cNvSpPr>
                <a:spLocks noChangeShapeType="1"/>
              </p:cNvSpPr>
              <p:nvPr/>
            </p:nvSpPr>
            <p:spPr bwMode="auto">
              <a:xfrm>
                <a:off x="934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01" name="Line 133"/>
              <p:cNvSpPr>
                <a:spLocks noChangeShapeType="1"/>
              </p:cNvSpPr>
              <p:nvPr/>
            </p:nvSpPr>
            <p:spPr bwMode="auto">
              <a:xfrm>
                <a:off x="949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02" name="Line 134"/>
              <p:cNvSpPr>
                <a:spLocks noChangeShapeType="1"/>
              </p:cNvSpPr>
              <p:nvPr/>
            </p:nvSpPr>
            <p:spPr bwMode="auto">
              <a:xfrm>
                <a:off x="963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03" name="Line 135"/>
              <p:cNvSpPr>
                <a:spLocks noChangeShapeType="1"/>
              </p:cNvSpPr>
              <p:nvPr/>
            </p:nvSpPr>
            <p:spPr bwMode="auto">
              <a:xfrm>
                <a:off x="978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04" name="Line 136"/>
              <p:cNvSpPr>
                <a:spLocks noChangeShapeType="1"/>
              </p:cNvSpPr>
              <p:nvPr/>
            </p:nvSpPr>
            <p:spPr bwMode="auto">
              <a:xfrm flipH="1">
                <a:off x="759" y="2830"/>
                <a:ext cx="146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05" name="Line 137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146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06" name="Line 138"/>
              <p:cNvSpPr>
                <a:spLocks noChangeShapeType="1"/>
              </p:cNvSpPr>
              <p:nvPr/>
            </p:nvSpPr>
            <p:spPr bwMode="auto">
              <a:xfrm flipH="1">
                <a:off x="642" y="2859"/>
                <a:ext cx="117" cy="10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07" name="Line 139"/>
              <p:cNvSpPr>
                <a:spLocks noChangeShapeType="1"/>
              </p:cNvSpPr>
              <p:nvPr/>
            </p:nvSpPr>
            <p:spPr bwMode="auto">
              <a:xfrm>
                <a:off x="1138" y="2859"/>
                <a:ext cx="117" cy="10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08" name="Line 140"/>
              <p:cNvSpPr>
                <a:spLocks noChangeShapeType="1"/>
              </p:cNvSpPr>
              <p:nvPr/>
            </p:nvSpPr>
            <p:spPr bwMode="auto">
              <a:xfrm flipH="1">
                <a:off x="773" y="2830"/>
                <a:ext cx="132" cy="7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09" name="Line 141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132" cy="7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10" name="Line 142"/>
              <p:cNvSpPr>
                <a:spLocks noChangeShapeType="1"/>
              </p:cNvSpPr>
              <p:nvPr/>
            </p:nvSpPr>
            <p:spPr bwMode="auto">
              <a:xfrm flipH="1">
                <a:off x="686" y="2903"/>
                <a:ext cx="87" cy="1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11" name="Line 143"/>
              <p:cNvSpPr>
                <a:spLocks noChangeShapeType="1"/>
              </p:cNvSpPr>
              <p:nvPr/>
            </p:nvSpPr>
            <p:spPr bwMode="auto">
              <a:xfrm>
                <a:off x="1124" y="2903"/>
                <a:ext cx="87" cy="1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12" name="Line 144"/>
              <p:cNvSpPr>
                <a:spLocks noChangeShapeType="1"/>
              </p:cNvSpPr>
              <p:nvPr/>
            </p:nvSpPr>
            <p:spPr bwMode="auto">
              <a:xfrm flipH="1">
                <a:off x="832" y="2830"/>
                <a:ext cx="73" cy="11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13" name="Line 145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73" cy="11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14" name="Line 146"/>
              <p:cNvSpPr>
                <a:spLocks noChangeShapeType="1"/>
              </p:cNvSpPr>
              <p:nvPr/>
            </p:nvSpPr>
            <p:spPr bwMode="auto">
              <a:xfrm flipH="1">
                <a:off x="788" y="2947"/>
                <a:ext cx="44" cy="14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15" name="Line 147"/>
              <p:cNvSpPr>
                <a:spLocks noChangeShapeType="1"/>
              </p:cNvSpPr>
              <p:nvPr/>
            </p:nvSpPr>
            <p:spPr bwMode="auto">
              <a:xfrm>
                <a:off x="1065" y="2947"/>
                <a:ext cx="44" cy="14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672916" name="Group 148"/>
            <p:cNvGrpSpPr>
              <a:grpSpLocks/>
            </p:cNvGrpSpPr>
            <p:nvPr/>
          </p:nvGrpSpPr>
          <p:grpSpPr bwMode="auto">
            <a:xfrm>
              <a:off x="1641" y="1482"/>
              <a:ext cx="436" cy="317"/>
              <a:chOff x="642" y="2553"/>
              <a:chExt cx="613" cy="540"/>
            </a:xfrm>
          </p:grpSpPr>
          <p:grpSp>
            <p:nvGrpSpPr>
              <p:cNvPr id="672917" name="Group 149"/>
              <p:cNvGrpSpPr>
                <a:grpSpLocks/>
              </p:cNvGrpSpPr>
              <p:nvPr/>
            </p:nvGrpSpPr>
            <p:grpSpPr bwMode="auto">
              <a:xfrm>
                <a:off x="927" y="2582"/>
                <a:ext cx="43" cy="233"/>
                <a:chOff x="5088" y="2160"/>
                <a:chExt cx="144" cy="767"/>
              </a:xfrm>
            </p:grpSpPr>
            <p:sp>
              <p:nvSpPr>
                <p:cNvPr id="672918" name="Rectangle 150"/>
                <p:cNvSpPr>
                  <a:spLocks noChangeArrowheads="1"/>
                </p:cNvSpPr>
                <p:nvPr/>
              </p:nvSpPr>
              <p:spPr bwMode="auto">
                <a:xfrm flipV="1">
                  <a:off x="5088" y="2160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19" name="Rectangle 151"/>
                <p:cNvSpPr>
                  <a:spLocks noChangeArrowheads="1"/>
                </p:cNvSpPr>
                <p:nvPr/>
              </p:nvSpPr>
              <p:spPr bwMode="auto">
                <a:xfrm flipV="1">
                  <a:off x="5088" y="220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20" name="Rectangle 152"/>
                <p:cNvSpPr>
                  <a:spLocks noChangeArrowheads="1"/>
                </p:cNvSpPr>
                <p:nvPr/>
              </p:nvSpPr>
              <p:spPr bwMode="auto">
                <a:xfrm flipV="1">
                  <a:off x="5088" y="225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21" name="Rectangle 153"/>
                <p:cNvSpPr>
                  <a:spLocks noChangeArrowheads="1"/>
                </p:cNvSpPr>
                <p:nvPr/>
              </p:nvSpPr>
              <p:spPr bwMode="auto">
                <a:xfrm flipV="1">
                  <a:off x="5088" y="2304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22" name="Rectangle 154"/>
                <p:cNvSpPr>
                  <a:spLocks noChangeArrowheads="1"/>
                </p:cNvSpPr>
                <p:nvPr/>
              </p:nvSpPr>
              <p:spPr bwMode="auto">
                <a:xfrm flipV="1">
                  <a:off x="5088" y="235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23" name="Rectangle 155"/>
                <p:cNvSpPr>
                  <a:spLocks noChangeArrowheads="1"/>
                </p:cNvSpPr>
                <p:nvPr/>
              </p:nvSpPr>
              <p:spPr bwMode="auto">
                <a:xfrm flipV="1">
                  <a:off x="5088" y="240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24" name="Rectangle 156"/>
                <p:cNvSpPr>
                  <a:spLocks noChangeArrowheads="1"/>
                </p:cNvSpPr>
                <p:nvPr/>
              </p:nvSpPr>
              <p:spPr bwMode="auto">
                <a:xfrm flipV="1">
                  <a:off x="5088" y="244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25" name="Rectangle 157"/>
                <p:cNvSpPr>
                  <a:spLocks noChangeArrowheads="1"/>
                </p:cNvSpPr>
                <p:nvPr/>
              </p:nvSpPr>
              <p:spPr bwMode="auto">
                <a:xfrm flipV="1">
                  <a:off x="5088" y="249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26" name="Rectangle 158"/>
                <p:cNvSpPr>
                  <a:spLocks noChangeArrowheads="1"/>
                </p:cNvSpPr>
                <p:nvPr/>
              </p:nvSpPr>
              <p:spPr bwMode="auto">
                <a:xfrm flipV="1">
                  <a:off x="5088" y="2544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27" name="Rectangle 159"/>
                <p:cNvSpPr>
                  <a:spLocks noChangeArrowheads="1"/>
                </p:cNvSpPr>
                <p:nvPr/>
              </p:nvSpPr>
              <p:spPr bwMode="auto">
                <a:xfrm flipV="1">
                  <a:off x="5088" y="259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28" name="Rectangle 160"/>
                <p:cNvSpPr>
                  <a:spLocks noChangeArrowheads="1"/>
                </p:cNvSpPr>
                <p:nvPr/>
              </p:nvSpPr>
              <p:spPr bwMode="auto">
                <a:xfrm flipV="1">
                  <a:off x="5088" y="264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29" name="Rectangle 161"/>
                <p:cNvSpPr>
                  <a:spLocks noChangeArrowheads="1"/>
                </p:cNvSpPr>
                <p:nvPr/>
              </p:nvSpPr>
              <p:spPr bwMode="auto">
                <a:xfrm flipV="1">
                  <a:off x="5088" y="268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30" name="Rectangle 162"/>
                <p:cNvSpPr>
                  <a:spLocks noChangeArrowheads="1"/>
                </p:cNvSpPr>
                <p:nvPr/>
              </p:nvSpPr>
              <p:spPr bwMode="auto">
                <a:xfrm flipV="1">
                  <a:off x="5088" y="273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31" name="Rectangle 163"/>
                <p:cNvSpPr>
                  <a:spLocks noChangeArrowheads="1"/>
                </p:cNvSpPr>
                <p:nvPr/>
              </p:nvSpPr>
              <p:spPr bwMode="auto">
                <a:xfrm flipV="1">
                  <a:off x="5088" y="2784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32" name="Rectangle 164"/>
                <p:cNvSpPr>
                  <a:spLocks noChangeArrowheads="1"/>
                </p:cNvSpPr>
                <p:nvPr/>
              </p:nvSpPr>
              <p:spPr bwMode="auto">
                <a:xfrm flipV="1">
                  <a:off x="5088" y="283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33" name="Rectangle 165"/>
                <p:cNvSpPr>
                  <a:spLocks noChangeArrowheads="1"/>
                </p:cNvSpPr>
                <p:nvPr/>
              </p:nvSpPr>
              <p:spPr bwMode="auto">
                <a:xfrm flipV="1">
                  <a:off x="5088" y="288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672934" name="Rectangle 166"/>
              <p:cNvSpPr>
                <a:spLocks noChangeArrowheads="1"/>
              </p:cNvSpPr>
              <p:nvPr/>
            </p:nvSpPr>
            <p:spPr bwMode="auto">
              <a:xfrm>
                <a:off x="912" y="2553"/>
                <a:ext cx="73" cy="15"/>
              </a:xfrm>
              <a:prstGeom prst="rect">
                <a:avLst/>
              </a:prstGeom>
              <a:solidFill>
                <a:srgbClr val="9999FF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35" name="Rectangle 167"/>
              <p:cNvSpPr>
                <a:spLocks noChangeArrowheads="1"/>
              </p:cNvSpPr>
              <p:nvPr/>
            </p:nvSpPr>
            <p:spPr bwMode="auto">
              <a:xfrm>
                <a:off x="901" y="2816"/>
                <a:ext cx="95" cy="14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36" name="Line 168"/>
              <p:cNvSpPr>
                <a:spLocks noChangeShapeType="1"/>
              </p:cNvSpPr>
              <p:nvPr/>
            </p:nvSpPr>
            <p:spPr bwMode="auto">
              <a:xfrm>
                <a:off x="919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37" name="Line 169"/>
              <p:cNvSpPr>
                <a:spLocks noChangeShapeType="1"/>
              </p:cNvSpPr>
              <p:nvPr/>
            </p:nvSpPr>
            <p:spPr bwMode="auto">
              <a:xfrm>
                <a:off x="934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38" name="Line 170"/>
              <p:cNvSpPr>
                <a:spLocks noChangeShapeType="1"/>
              </p:cNvSpPr>
              <p:nvPr/>
            </p:nvSpPr>
            <p:spPr bwMode="auto">
              <a:xfrm>
                <a:off x="949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39" name="Line 171"/>
              <p:cNvSpPr>
                <a:spLocks noChangeShapeType="1"/>
              </p:cNvSpPr>
              <p:nvPr/>
            </p:nvSpPr>
            <p:spPr bwMode="auto">
              <a:xfrm>
                <a:off x="963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40" name="Line 172"/>
              <p:cNvSpPr>
                <a:spLocks noChangeShapeType="1"/>
              </p:cNvSpPr>
              <p:nvPr/>
            </p:nvSpPr>
            <p:spPr bwMode="auto">
              <a:xfrm>
                <a:off x="978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41" name="Line 173"/>
              <p:cNvSpPr>
                <a:spLocks noChangeShapeType="1"/>
              </p:cNvSpPr>
              <p:nvPr/>
            </p:nvSpPr>
            <p:spPr bwMode="auto">
              <a:xfrm flipH="1">
                <a:off x="759" y="2830"/>
                <a:ext cx="146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42" name="Line 174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146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43" name="Line 175"/>
              <p:cNvSpPr>
                <a:spLocks noChangeShapeType="1"/>
              </p:cNvSpPr>
              <p:nvPr/>
            </p:nvSpPr>
            <p:spPr bwMode="auto">
              <a:xfrm flipH="1">
                <a:off x="642" y="2859"/>
                <a:ext cx="117" cy="10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44" name="Line 176"/>
              <p:cNvSpPr>
                <a:spLocks noChangeShapeType="1"/>
              </p:cNvSpPr>
              <p:nvPr/>
            </p:nvSpPr>
            <p:spPr bwMode="auto">
              <a:xfrm>
                <a:off x="1138" y="2859"/>
                <a:ext cx="117" cy="10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45" name="Line 177"/>
              <p:cNvSpPr>
                <a:spLocks noChangeShapeType="1"/>
              </p:cNvSpPr>
              <p:nvPr/>
            </p:nvSpPr>
            <p:spPr bwMode="auto">
              <a:xfrm flipH="1">
                <a:off x="773" y="2830"/>
                <a:ext cx="132" cy="7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46" name="Line 178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132" cy="7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47" name="Line 179"/>
              <p:cNvSpPr>
                <a:spLocks noChangeShapeType="1"/>
              </p:cNvSpPr>
              <p:nvPr/>
            </p:nvSpPr>
            <p:spPr bwMode="auto">
              <a:xfrm flipH="1">
                <a:off x="686" y="2903"/>
                <a:ext cx="87" cy="1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48" name="Line 180"/>
              <p:cNvSpPr>
                <a:spLocks noChangeShapeType="1"/>
              </p:cNvSpPr>
              <p:nvPr/>
            </p:nvSpPr>
            <p:spPr bwMode="auto">
              <a:xfrm>
                <a:off x="1124" y="2903"/>
                <a:ext cx="87" cy="1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49" name="Line 181"/>
              <p:cNvSpPr>
                <a:spLocks noChangeShapeType="1"/>
              </p:cNvSpPr>
              <p:nvPr/>
            </p:nvSpPr>
            <p:spPr bwMode="auto">
              <a:xfrm flipH="1">
                <a:off x="832" y="2830"/>
                <a:ext cx="73" cy="11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50" name="Line 182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73" cy="11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51" name="Line 183"/>
              <p:cNvSpPr>
                <a:spLocks noChangeShapeType="1"/>
              </p:cNvSpPr>
              <p:nvPr/>
            </p:nvSpPr>
            <p:spPr bwMode="auto">
              <a:xfrm flipH="1">
                <a:off x="788" y="2947"/>
                <a:ext cx="44" cy="14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52" name="Line 184"/>
              <p:cNvSpPr>
                <a:spLocks noChangeShapeType="1"/>
              </p:cNvSpPr>
              <p:nvPr/>
            </p:nvSpPr>
            <p:spPr bwMode="auto">
              <a:xfrm>
                <a:off x="1065" y="2947"/>
                <a:ext cx="44" cy="14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672953" name="Group 185"/>
            <p:cNvGrpSpPr>
              <a:grpSpLocks/>
            </p:cNvGrpSpPr>
            <p:nvPr/>
          </p:nvGrpSpPr>
          <p:grpSpPr bwMode="auto">
            <a:xfrm>
              <a:off x="1809" y="1547"/>
              <a:ext cx="436" cy="317"/>
              <a:chOff x="642" y="2553"/>
              <a:chExt cx="613" cy="540"/>
            </a:xfrm>
          </p:grpSpPr>
          <p:grpSp>
            <p:nvGrpSpPr>
              <p:cNvPr id="672954" name="Group 186"/>
              <p:cNvGrpSpPr>
                <a:grpSpLocks/>
              </p:cNvGrpSpPr>
              <p:nvPr/>
            </p:nvGrpSpPr>
            <p:grpSpPr bwMode="auto">
              <a:xfrm>
                <a:off x="927" y="2582"/>
                <a:ext cx="43" cy="233"/>
                <a:chOff x="5088" y="2160"/>
                <a:chExt cx="144" cy="767"/>
              </a:xfrm>
            </p:grpSpPr>
            <p:sp>
              <p:nvSpPr>
                <p:cNvPr id="672955" name="Rectangle 187"/>
                <p:cNvSpPr>
                  <a:spLocks noChangeArrowheads="1"/>
                </p:cNvSpPr>
                <p:nvPr/>
              </p:nvSpPr>
              <p:spPr bwMode="auto">
                <a:xfrm flipV="1">
                  <a:off x="5088" y="2160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56" name="Rectangle 188"/>
                <p:cNvSpPr>
                  <a:spLocks noChangeArrowheads="1"/>
                </p:cNvSpPr>
                <p:nvPr/>
              </p:nvSpPr>
              <p:spPr bwMode="auto">
                <a:xfrm flipV="1">
                  <a:off x="5088" y="220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57" name="Rectangle 189"/>
                <p:cNvSpPr>
                  <a:spLocks noChangeArrowheads="1"/>
                </p:cNvSpPr>
                <p:nvPr/>
              </p:nvSpPr>
              <p:spPr bwMode="auto">
                <a:xfrm flipV="1">
                  <a:off x="5088" y="225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58" name="Rectangle 190"/>
                <p:cNvSpPr>
                  <a:spLocks noChangeArrowheads="1"/>
                </p:cNvSpPr>
                <p:nvPr/>
              </p:nvSpPr>
              <p:spPr bwMode="auto">
                <a:xfrm flipV="1">
                  <a:off x="5088" y="2304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59" name="Rectangle 191"/>
                <p:cNvSpPr>
                  <a:spLocks noChangeArrowheads="1"/>
                </p:cNvSpPr>
                <p:nvPr/>
              </p:nvSpPr>
              <p:spPr bwMode="auto">
                <a:xfrm flipV="1">
                  <a:off x="5088" y="235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60" name="Rectangle 192"/>
                <p:cNvSpPr>
                  <a:spLocks noChangeArrowheads="1"/>
                </p:cNvSpPr>
                <p:nvPr/>
              </p:nvSpPr>
              <p:spPr bwMode="auto">
                <a:xfrm flipV="1">
                  <a:off x="5088" y="240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61" name="Rectangle 193"/>
                <p:cNvSpPr>
                  <a:spLocks noChangeArrowheads="1"/>
                </p:cNvSpPr>
                <p:nvPr/>
              </p:nvSpPr>
              <p:spPr bwMode="auto">
                <a:xfrm flipV="1">
                  <a:off x="5088" y="244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62" name="Rectangle 194"/>
                <p:cNvSpPr>
                  <a:spLocks noChangeArrowheads="1"/>
                </p:cNvSpPr>
                <p:nvPr/>
              </p:nvSpPr>
              <p:spPr bwMode="auto">
                <a:xfrm flipV="1">
                  <a:off x="5088" y="249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63" name="Rectangle 195"/>
                <p:cNvSpPr>
                  <a:spLocks noChangeArrowheads="1"/>
                </p:cNvSpPr>
                <p:nvPr/>
              </p:nvSpPr>
              <p:spPr bwMode="auto">
                <a:xfrm flipV="1">
                  <a:off x="5088" y="2544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64" name="Rectangle 196"/>
                <p:cNvSpPr>
                  <a:spLocks noChangeArrowheads="1"/>
                </p:cNvSpPr>
                <p:nvPr/>
              </p:nvSpPr>
              <p:spPr bwMode="auto">
                <a:xfrm flipV="1">
                  <a:off x="5088" y="259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65" name="Rectangle 197"/>
                <p:cNvSpPr>
                  <a:spLocks noChangeArrowheads="1"/>
                </p:cNvSpPr>
                <p:nvPr/>
              </p:nvSpPr>
              <p:spPr bwMode="auto">
                <a:xfrm flipV="1">
                  <a:off x="5088" y="264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66" name="Rectangle 198"/>
                <p:cNvSpPr>
                  <a:spLocks noChangeArrowheads="1"/>
                </p:cNvSpPr>
                <p:nvPr/>
              </p:nvSpPr>
              <p:spPr bwMode="auto">
                <a:xfrm flipV="1">
                  <a:off x="5088" y="268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67" name="Rectangle 199"/>
                <p:cNvSpPr>
                  <a:spLocks noChangeArrowheads="1"/>
                </p:cNvSpPr>
                <p:nvPr/>
              </p:nvSpPr>
              <p:spPr bwMode="auto">
                <a:xfrm flipV="1">
                  <a:off x="5088" y="273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68" name="Rectangle 200"/>
                <p:cNvSpPr>
                  <a:spLocks noChangeArrowheads="1"/>
                </p:cNvSpPr>
                <p:nvPr/>
              </p:nvSpPr>
              <p:spPr bwMode="auto">
                <a:xfrm flipV="1">
                  <a:off x="5088" y="2784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69" name="Rectangle 201"/>
                <p:cNvSpPr>
                  <a:spLocks noChangeArrowheads="1"/>
                </p:cNvSpPr>
                <p:nvPr/>
              </p:nvSpPr>
              <p:spPr bwMode="auto">
                <a:xfrm flipV="1">
                  <a:off x="5088" y="283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70" name="Rectangle 202"/>
                <p:cNvSpPr>
                  <a:spLocks noChangeArrowheads="1"/>
                </p:cNvSpPr>
                <p:nvPr/>
              </p:nvSpPr>
              <p:spPr bwMode="auto">
                <a:xfrm flipV="1">
                  <a:off x="5088" y="288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672971" name="Rectangle 203"/>
              <p:cNvSpPr>
                <a:spLocks noChangeArrowheads="1"/>
              </p:cNvSpPr>
              <p:nvPr/>
            </p:nvSpPr>
            <p:spPr bwMode="auto">
              <a:xfrm>
                <a:off x="912" y="2553"/>
                <a:ext cx="73" cy="15"/>
              </a:xfrm>
              <a:prstGeom prst="rect">
                <a:avLst/>
              </a:prstGeom>
              <a:solidFill>
                <a:srgbClr val="9999FF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72" name="Rectangle 204"/>
              <p:cNvSpPr>
                <a:spLocks noChangeArrowheads="1"/>
              </p:cNvSpPr>
              <p:nvPr/>
            </p:nvSpPr>
            <p:spPr bwMode="auto">
              <a:xfrm>
                <a:off x="901" y="2816"/>
                <a:ext cx="95" cy="14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73" name="Line 205"/>
              <p:cNvSpPr>
                <a:spLocks noChangeShapeType="1"/>
              </p:cNvSpPr>
              <p:nvPr/>
            </p:nvSpPr>
            <p:spPr bwMode="auto">
              <a:xfrm>
                <a:off x="919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74" name="Line 206"/>
              <p:cNvSpPr>
                <a:spLocks noChangeShapeType="1"/>
              </p:cNvSpPr>
              <p:nvPr/>
            </p:nvSpPr>
            <p:spPr bwMode="auto">
              <a:xfrm>
                <a:off x="934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75" name="Line 207"/>
              <p:cNvSpPr>
                <a:spLocks noChangeShapeType="1"/>
              </p:cNvSpPr>
              <p:nvPr/>
            </p:nvSpPr>
            <p:spPr bwMode="auto">
              <a:xfrm>
                <a:off x="949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76" name="Line 208"/>
              <p:cNvSpPr>
                <a:spLocks noChangeShapeType="1"/>
              </p:cNvSpPr>
              <p:nvPr/>
            </p:nvSpPr>
            <p:spPr bwMode="auto">
              <a:xfrm>
                <a:off x="963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77" name="Line 209"/>
              <p:cNvSpPr>
                <a:spLocks noChangeShapeType="1"/>
              </p:cNvSpPr>
              <p:nvPr/>
            </p:nvSpPr>
            <p:spPr bwMode="auto">
              <a:xfrm>
                <a:off x="978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78" name="Line 210"/>
              <p:cNvSpPr>
                <a:spLocks noChangeShapeType="1"/>
              </p:cNvSpPr>
              <p:nvPr/>
            </p:nvSpPr>
            <p:spPr bwMode="auto">
              <a:xfrm flipH="1">
                <a:off x="759" y="2830"/>
                <a:ext cx="146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79" name="Line 211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146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80" name="Line 212"/>
              <p:cNvSpPr>
                <a:spLocks noChangeShapeType="1"/>
              </p:cNvSpPr>
              <p:nvPr/>
            </p:nvSpPr>
            <p:spPr bwMode="auto">
              <a:xfrm flipH="1">
                <a:off x="642" y="2859"/>
                <a:ext cx="117" cy="10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81" name="Line 213"/>
              <p:cNvSpPr>
                <a:spLocks noChangeShapeType="1"/>
              </p:cNvSpPr>
              <p:nvPr/>
            </p:nvSpPr>
            <p:spPr bwMode="auto">
              <a:xfrm>
                <a:off x="1138" y="2859"/>
                <a:ext cx="117" cy="10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82" name="Line 214"/>
              <p:cNvSpPr>
                <a:spLocks noChangeShapeType="1"/>
              </p:cNvSpPr>
              <p:nvPr/>
            </p:nvSpPr>
            <p:spPr bwMode="auto">
              <a:xfrm flipH="1">
                <a:off x="773" y="2830"/>
                <a:ext cx="132" cy="7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83" name="Line 215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132" cy="7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84" name="Line 216"/>
              <p:cNvSpPr>
                <a:spLocks noChangeShapeType="1"/>
              </p:cNvSpPr>
              <p:nvPr/>
            </p:nvSpPr>
            <p:spPr bwMode="auto">
              <a:xfrm flipH="1">
                <a:off x="686" y="2903"/>
                <a:ext cx="87" cy="1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85" name="Line 217"/>
              <p:cNvSpPr>
                <a:spLocks noChangeShapeType="1"/>
              </p:cNvSpPr>
              <p:nvPr/>
            </p:nvSpPr>
            <p:spPr bwMode="auto">
              <a:xfrm>
                <a:off x="1124" y="2903"/>
                <a:ext cx="87" cy="1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86" name="Line 218"/>
              <p:cNvSpPr>
                <a:spLocks noChangeShapeType="1"/>
              </p:cNvSpPr>
              <p:nvPr/>
            </p:nvSpPr>
            <p:spPr bwMode="auto">
              <a:xfrm flipH="1">
                <a:off x="832" y="2830"/>
                <a:ext cx="73" cy="11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87" name="Line 219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73" cy="11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88" name="Line 220"/>
              <p:cNvSpPr>
                <a:spLocks noChangeShapeType="1"/>
              </p:cNvSpPr>
              <p:nvPr/>
            </p:nvSpPr>
            <p:spPr bwMode="auto">
              <a:xfrm flipH="1">
                <a:off x="788" y="2947"/>
                <a:ext cx="44" cy="14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2989" name="Line 221"/>
              <p:cNvSpPr>
                <a:spLocks noChangeShapeType="1"/>
              </p:cNvSpPr>
              <p:nvPr/>
            </p:nvSpPr>
            <p:spPr bwMode="auto">
              <a:xfrm>
                <a:off x="1065" y="2947"/>
                <a:ext cx="44" cy="14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672990" name="Group 222"/>
            <p:cNvGrpSpPr>
              <a:grpSpLocks/>
            </p:cNvGrpSpPr>
            <p:nvPr/>
          </p:nvGrpSpPr>
          <p:grpSpPr bwMode="auto">
            <a:xfrm>
              <a:off x="1372" y="1909"/>
              <a:ext cx="436" cy="317"/>
              <a:chOff x="642" y="2553"/>
              <a:chExt cx="613" cy="540"/>
            </a:xfrm>
          </p:grpSpPr>
          <p:grpSp>
            <p:nvGrpSpPr>
              <p:cNvPr id="672991" name="Group 223"/>
              <p:cNvGrpSpPr>
                <a:grpSpLocks/>
              </p:cNvGrpSpPr>
              <p:nvPr/>
            </p:nvGrpSpPr>
            <p:grpSpPr bwMode="auto">
              <a:xfrm>
                <a:off x="927" y="2582"/>
                <a:ext cx="43" cy="233"/>
                <a:chOff x="5088" y="2160"/>
                <a:chExt cx="144" cy="767"/>
              </a:xfrm>
            </p:grpSpPr>
            <p:sp>
              <p:nvSpPr>
                <p:cNvPr id="672992" name="Rectangle 224"/>
                <p:cNvSpPr>
                  <a:spLocks noChangeArrowheads="1"/>
                </p:cNvSpPr>
                <p:nvPr/>
              </p:nvSpPr>
              <p:spPr bwMode="auto">
                <a:xfrm flipV="1">
                  <a:off x="5088" y="2160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93" name="Rectangle 225"/>
                <p:cNvSpPr>
                  <a:spLocks noChangeArrowheads="1"/>
                </p:cNvSpPr>
                <p:nvPr/>
              </p:nvSpPr>
              <p:spPr bwMode="auto">
                <a:xfrm flipV="1">
                  <a:off x="5088" y="220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94" name="Rectangle 226"/>
                <p:cNvSpPr>
                  <a:spLocks noChangeArrowheads="1"/>
                </p:cNvSpPr>
                <p:nvPr/>
              </p:nvSpPr>
              <p:spPr bwMode="auto">
                <a:xfrm flipV="1">
                  <a:off x="5088" y="225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95" name="Rectangle 227"/>
                <p:cNvSpPr>
                  <a:spLocks noChangeArrowheads="1"/>
                </p:cNvSpPr>
                <p:nvPr/>
              </p:nvSpPr>
              <p:spPr bwMode="auto">
                <a:xfrm flipV="1">
                  <a:off x="5088" y="2304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96" name="Rectangle 228"/>
                <p:cNvSpPr>
                  <a:spLocks noChangeArrowheads="1"/>
                </p:cNvSpPr>
                <p:nvPr/>
              </p:nvSpPr>
              <p:spPr bwMode="auto">
                <a:xfrm flipV="1">
                  <a:off x="5088" y="235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97" name="Rectangle 229"/>
                <p:cNvSpPr>
                  <a:spLocks noChangeArrowheads="1"/>
                </p:cNvSpPr>
                <p:nvPr/>
              </p:nvSpPr>
              <p:spPr bwMode="auto">
                <a:xfrm flipV="1">
                  <a:off x="5088" y="240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98" name="Rectangle 230"/>
                <p:cNvSpPr>
                  <a:spLocks noChangeArrowheads="1"/>
                </p:cNvSpPr>
                <p:nvPr/>
              </p:nvSpPr>
              <p:spPr bwMode="auto">
                <a:xfrm flipV="1">
                  <a:off x="5088" y="244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2999" name="Rectangle 231"/>
                <p:cNvSpPr>
                  <a:spLocks noChangeArrowheads="1"/>
                </p:cNvSpPr>
                <p:nvPr/>
              </p:nvSpPr>
              <p:spPr bwMode="auto">
                <a:xfrm flipV="1">
                  <a:off x="5088" y="249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00" name="Rectangle 232"/>
                <p:cNvSpPr>
                  <a:spLocks noChangeArrowheads="1"/>
                </p:cNvSpPr>
                <p:nvPr/>
              </p:nvSpPr>
              <p:spPr bwMode="auto">
                <a:xfrm flipV="1">
                  <a:off x="5088" y="2544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01" name="Rectangle 233"/>
                <p:cNvSpPr>
                  <a:spLocks noChangeArrowheads="1"/>
                </p:cNvSpPr>
                <p:nvPr/>
              </p:nvSpPr>
              <p:spPr bwMode="auto">
                <a:xfrm flipV="1">
                  <a:off x="5088" y="259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02" name="Rectangle 234"/>
                <p:cNvSpPr>
                  <a:spLocks noChangeArrowheads="1"/>
                </p:cNvSpPr>
                <p:nvPr/>
              </p:nvSpPr>
              <p:spPr bwMode="auto">
                <a:xfrm flipV="1">
                  <a:off x="5088" y="264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03" name="Rectangle 235"/>
                <p:cNvSpPr>
                  <a:spLocks noChangeArrowheads="1"/>
                </p:cNvSpPr>
                <p:nvPr/>
              </p:nvSpPr>
              <p:spPr bwMode="auto">
                <a:xfrm flipV="1">
                  <a:off x="5088" y="268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04" name="Rectangle 236"/>
                <p:cNvSpPr>
                  <a:spLocks noChangeArrowheads="1"/>
                </p:cNvSpPr>
                <p:nvPr/>
              </p:nvSpPr>
              <p:spPr bwMode="auto">
                <a:xfrm flipV="1">
                  <a:off x="5088" y="273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05" name="Rectangle 237"/>
                <p:cNvSpPr>
                  <a:spLocks noChangeArrowheads="1"/>
                </p:cNvSpPr>
                <p:nvPr/>
              </p:nvSpPr>
              <p:spPr bwMode="auto">
                <a:xfrm flipV="1">
                  <a:off x="5088" y="2784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06" name="Rectangle 238"/>
                <p:cNvSpPr>
                  <a:spLocks noChangeArrowheads="1"/>
                </p:cNvSpPr>
                <p:nvPr/>
              </p:nvSpPr>
              <p:spPr bwMode="auto">
                <a:xfrm flipV="1">
                  <a:off x="5088" y="283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07" name="Rectangle 239"/>
                <p:cNvSpPr>
                  <a:spLocks noChangeArrowheads="1"/>
                </p:cNvSpPr>
                <p:nvPr/>
              </p:nvSpPr>
              <p:spPr bwMode="auto">
                <a:xfrm flipV="1">
                  <a:off x="5088" y="288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673008" name="Rectangle 240"/>
              <p:cNvSpPr>
                <a:spLocks noChangeArrowheads="1"/>
              </p:cNvSpPr>
              <p:nvPr/>
            </p:nvSpPr>
            <p:spPr bwMode="auto">
              <a:xfrm>
                <a:off x="912" y="2553"/>
                <a:ext cx="73" cy="15"/>
              </a:xfrm>
              <a:prstGeom prst="rect">
                <a:avLst/>
              </a:prstGeom>
              <a:solidFill>
                <a:srgbClr val="9999FF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09" name="Rectangle 241"/>
              <p:cNvSpPr>
                <a:spLocks noChangeArrowheads="1"/>
              </p:cNvSpPr>
              <p:nvPr/>
            </p:nvSpPr>
            <p:spPr bwMode="auto">
              <a:xfrm>
                <a:off x="901" y="2816"/>
                <a:ext cx="95" cy="14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10" name="Line 242"/>
              <p:cNvSpPr>
                <a:spLocks noChangeShapeType="1"/>
              </p:cNvSpPr>
              <p:nvPr/>
            </p:nvSpPr>
            <p:spPr bwMode="auto">
              <a:xfrm>
                <a:off x="919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11" name="Line 243"/>
              <p:cNvSpPr>
                <a:spLocks noChangeShapeType="1"/>
              </p:cNvSpPr>
              <p:nvPr/>
            </p:nvSpPr>
            <p:spPr bwMode="auto">
              <a:xfrm>
                <a:off x="934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12" name="Line 244"/>
              <p:cNvSpPr>
                <a:spLocks noChangeShapeType="1"/>
              </p:cNvSpPr>
              <p:nvPr/>
            </p:nvSpPr>
            <p:spPr bwMode="auto">
              <a:xfrm>
                <a:off x="949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13" name="Line 245"/>
              <p:cNvSpPr>
                <a:spLocks noChangeShapeType="1"/>
              </p:cNvSpPr>
              <p:nvPr/>
            </p:nvSpPr>
            <p:spPr bwMode="auto">
              <a:xfrm>
                <a:off x="963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14" name="Line 246"/>
              <p:cNvSpPr>
                <a:spLocks noChangeShapeType="1"/>
              </p:cNvSpPr>
              <p:nvPr/>
            </p:nvSpPr>
            <p:spPr bwMode="auto">
              <a:xfrm>
                <a:off x="978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15" name="Line 247"/>
              <p:cNvSpPr>
                <a:spLocks noChangeShapeType="1"/>
              </p:cNvSpPr>
              <p:nvPr/>
            </p:nvSpPr>
            <p:spPr bwMode="auto">
              <a:xfrm flipH="1">
                <a:off x="759" y="2830"/>
                <a:ext cx="146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16" name="Line 248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146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17" name="Line 249"/>
              <p:cNvSpPr>
                <a:spLocks noChangeShapeType="1"/>
              </p:cNvSpPr>
              <p:nvPr/>
            </p:nvSpPr>
            <p:spPr bwMode="auto">
              <a:xfrm flipH="1">
                <a:off x="642" y="2859"/>
                <a:ext cx="117" cy="10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18" name="Line 250"/>
              <p:cNvSpPr>
                <a:spLocks noChangeShapeType="1"/>
              </p:cNvSpPr>
              <p:nvPr/>
            </p:nvSpPr>
            <p:spPr bwMode="auto">
              <a:xfrm>
                <a:off x="1138" y="2859"/>
                <a:ext cx="117" cy="10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19" name="Line 251"/>
              <p:cNvSpPr>
                <a:spLocks noChangeShapeType="1"/>
              </p:cNvSpPr>
              <p:nvPr/>
            </p:nvSpPr>
            <p:spPr bwMode="auto">
              <a:xfrm flipH="1">
                <a:off x="773" y="2830"/>
                <a:ext cx="132" cy="7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20" name="Line 252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132" cy="7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21" name="Line 253"/>
              <p:cNvSpPr>
                <a:spLocks noChangeShapeType="1"/>
              </p:cNvSpPr>
              <p:nvPr/>
            </p:nvSpPr>
            <p:spPr bwMode="auto">
              <a:xfrm flipH="1">
                <a:off x="686" y="2903"/>
                <a:ext cx="87" cy="1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22" name="Line 254"/>
              <p:cNvSpPr>
                <a:spLocks noChangeShapeType="1"/>
              </p:cNvSpPr>
              <p:nvPr/>
            </p:nvSpPr>
            <p:spPr bwMode="auto">
              <a:xfrm>
                <a:off x="1124" y="2903"/>
                <a:ext cx="87" cy="1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23" name="Line 255"/>
              <p:cNvSpPr>
                <a:spLocks noChangeShapeType="1"/>
              </p:cNvSpPr>
              <p:nvPr/>
            </p:nvSpPr>
            <p:spPr bwMode="auto">
              <a:xfrm flipH="1">
                <a:off x="832" y="2830"/>
                <a:ext cx="73" cy="11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24" name="Line 256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73" cy="11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25" name="Line 257"/>
              <p:cNvSpPr>
                <a:spLocks noChangeShapeType="1"/>
              </p:cNvSpPr>
              <p:nvPr/>
            </p:nvSpPr>
            <p:spPr bwMode="auto">
              <a:xfrm flipH="1">
                <a:off x="788" y="2947"/>
                <a:ext cx="44" cy="14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26" name="Line 258"/>
              <p:cNvSpPr>
                <a:spLocks noChangeShapeType="1"/>
              </p:cNvSpPr>
              <p:nvPr/>
            </p:nvSpPr>
            <p:spPr bwMode="auto">
              <a:xfrm>
                <a:off x="1065" y="2947"/>
                <a:ext cx="44" cy="14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673027" name="Group 259"/>
            <p:cNvGrpSpPr>
              <a:grpSpLocks/>
            </p:cNvGrpSpPr>
            <p:nvPr/>
          </p:nvGrpSpPr>
          <p:grpSpPr bwMode="auto">
            <a:xfrm>
              <a:off x="1577" y="1797"/>
              <a:ext cx="436" cy="317"/>
              <a:chOff x="642" y="2553"/>
              <a:chExt cx="613" cy="540"/>
            </a:xfrm>
          </p:grpSpPr>
          <p:grpSp>
            <p:nvGrpSpPr>
              <p:cNvPr id="673028" name="Group 260"/>
              <p:cNvGrpSpPr>
                <a:grpSpLocks/>
              </p:cNvGrpSpPr>
              <p:nvPr/>
            </p:nvGrpSpPr>
            <p:grpSpPr bwMode="auto">
              <a:xfrm>
                <a:off x="927" y="2582"/>
                <a:ext cx="43" cy="233"/>
                <a:chOff x="5088" y="2160"/>
                <a:chExt cx="144" cy="767"/>
              </a:xfrm>
            </p:grpSpPr>
            <p:sp>
              <p:nvSpPr>
                <p:cNvPr id="673029" name="Rectangle 261"/>
                <p:cNvSpPr>
                  <a:spLocks noChangeArrowheads="1"/>
                </p:cNvSpPr>
                <p:nvPr/>
              </p:nvSpPr>
              <p:spPr bwMode="auto">
                <a:xfrm flipV="1">
                  <a:off x="5088" y="2160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30" name="Rectangle 262"/>
                <p:cNvSpPr>
                  <a:spLocks noChangeArrowheads="1"/>
                </p:cNvSpPr>
                <p:nvPr/>
              </p:nvSpPr>
              <p:spPr bwMode="auto">
                <a:xfrm flipV="1">
                  <a:off x="5088" y="220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31" name="Rectangle 263"/>
                <p:cNvSpPr>
                  <a:spLocks noChangeArrowheads="1"/>
                </p:cNvSpPr>
                <p:nvPr/>
              </p:nvSpPr>
              <p:spPr bwMode="auto">
                <a:xfrm flipV="1">
                  <a:off x="5088" y="225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32" name="Rectangle 264"/>
                <p:cNvSpPr>
                  <a:spLocks noChangeArrowheads="1"/>
                </p:cNvSpPr>
                <p:nvPr/>
              </p:nvSpPr>
              <p:spPr bwMode="auto">
                <a:xfrm flipV="1">
                  <a:off x="5088" y="2304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33" name="Rectangle 265"/>
                <p:cNvSpPr>
                  <a:spLocks noChangeArrowheads="1"/>
                </p:cNvSpPr>
                <p:nvPr/>
              </p:nvSpPr>
              <p:spPr bwMode="auto">
                <a:xfrm flipV="1">
                  <a:off x="5088" y="235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34" name="Rectangle 266"/>
                <p:cNvSpPr>
                  <a:spLocks noChangeArrowheads="1"/>
                </p:cNvSpPr>
                <p:nvPr/>
              </p:nvSpPr>
              <p:spPr bwMode="auto">
                <a:xfrm flipV="1">
                  <a:off x="5088" y="240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35" name="Rectangle 267"/>
                <p:cNvSpPr>
                  <a:spLocks noChangeArrowheads="1"/>
                </p:cNvSpPr>
                <p:nvPr/>
              </p:nvSpPr>
              <p:spPr bwMode="auto">
                <a:xfrm flipV="1">
                  <a:off x="5088" y="244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36" name="Rectangle 268"/>
                <p:cNvSpPr>
                  <a:spLocks noChangeArrowheads="1"/>
                </p:cNvSpPr>
                <p:nvPr/>
              </p:nvSpPr>
              <p:spPr bwMode="auto">
                <a:xfrm flipV="1">
                  <a:off x="5088" y="249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37" name="Rectangle 269"/>
                <p:cNvSpPr>
                  <a:spLocks noChangeArrowheads="1"/>
                </p:cNvSpPr>
                <p:nvPr/>
              </p:nvSpPr>
              <p:spPr bwMode="auto">
                <a:xfrm flipV="1">
                  <a:off x="5088" y="2544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38" name="Rectangle 270"/>
                <p:cNvSpPr>
                  <a:spLocks noChangeArrowheads="1"/>
                </p:cNvSpPr>
                <p:nvPr/>
              </p:nvSpPr>
              <p:spPr bwMode="auto">
                <a:xfrm flipV="1">
                  <a:off x="5088" y="259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39" name="Rectangle 271"/>
                <p:cNvSpPr>
                  <a:spLocks noChangeArrowheads="1"/>
                </p:cNvSpPr>
                <p:nvPr/>
              </p:nvSpPr>
              <p:spPr bwMode="auto">
                <a:xfrm flipV="1">
                  <a:off x="5088" y="264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40" name="Rectangle 272"/>
                <p:cNvSpPr>
                  <a:spLocks noChangeArrowheads="1"/>
                </p:cNvSpPr>
                <p:nvPr/>
              </p:nvSpPr>
              <p:spPr bwMode="auto">
                <a:xfrm flipV="1">
                  <a:off x="5088" y="268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41" name="Rectangle 273"/>
                <p:cNvSpPr>
                  <a:spLocks noChangeArrowheads="1"/>
                </p:cNvSpPr>
                <p:nvPr/>
              </p:nvSpPr>
              <p:spPr bwMode="auto">
                <a:xfrm flipV="1">
                  <a:off x="5088" y="273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42" name="Rectangle 274"/>
                <p:cNvSpPr>
                  <a:spLocks noChangeArrowheads="1"/>
                </p:cNvSpPr>
                <p:nvPr/>
              </p:nvSpPr>
              <p:spPr bwMode="auto">
                <a:xfrm flipV="1">
                  <a:off x="5088" y="2784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43" name="Rectangle 275"/>
                <p:cNvSpPr>
                  <a:spLocks noChangeArrowheads="1"/>
                </p:cNvSpPr>
                <p:nvPr/>
              </p:nvSpPr>
              <p:spPr bwMode="auto">
                <a:xfrm flipV="1">
                  <a:off x="5088" y="283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44" name="Rectangle 276"/>
                <p:cNvSpPr>
                  <a:spLocks noChangeArrowheads="1"/>
                </p:cNvSpPr>
                <p:nvPr/>
              </p:nvSpPr>
              <p:spPr bwMode="auto">
                <a:xfrm flipV="1">
                  <a:off x="5088" y="288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673045" name="Rectangle 277"/>
              <p:cNvSpPr>
                <a:spLocks noChangeArrowheads="1"/>
              </p:cNvSpPr>
              <p:nvPr/>
            </p:nvSpPr>
            <p:spPr bwMode="auto">
              <a:xfrm>
                <a:off x="912" y="2553"/>
                <a:ext cx="73" cy="15"/>
              </a:xfrm>
              <a:prstGeom prst="rect">
                <a:avLst/>
              </a:prstGeom>
              <a:solidFill>
                <a:srgbClr val="9999FF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46" name="Rectangle 278"/>
              <p:cNvSpPr>
                <a:spLocks noChangeArrowheads="1"/>
              </p:cNvSpPr>
              <p:nvPr/>
            </p:nvSpPr>
            <p:spPr bwMode="auto">
              <a:xfrm>
                <a:off x="901" y="2816"/>
                <a:ext cx="95" cy="14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47" name="Line 279"/>
              <p:cNvSpPr>
                <a:spLocks noChangeShapeType="1"/>
              </p:cNvSpPr>
              <p:nvPr/>
            </p:nvSpPr>
            <p:spPr bwMode="auto">
              <a:xfrm>
                <a:off x="919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48" name="Line 280"/>
              <p:cNvSpPr>
                <a:spLocks noChangeShapeType="1"/>
              </p:cNvSpPr>
              <p:nvPr/>
            </p:nvSpPr>
            <p:spPr bwMode="auto">
              <a:xfrm>
                <a:off x="934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49" name="Line 281"/>
              <p:cNvSpPr>
                <a:spLocks noChangeShapeType="1"/>
              </p:cNvSpPr>
              <p:nvPr/>
            </p:nvSpPr>
            <p:spPr bwMode="auto">
              <a:xfrm>
                <a:off x="949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50" name="Line 282"/>
              <p:cNvSpPr>
                <a:spLocks noChangeShapeType="1"/>
              </p:cNvSpPr>
              <p:nvPr/>
            </p:nvSpPr>
            <p:spPr bwMode="auto">
              <a:xfrm>
                <a:off x="963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51" name="Line 283"/>
              <p:cNvSpPr>
                <a:spLocks noChangeShapeType="1"/>
              </p:cNvSpPr>
              <p:nvPr/>
            </p:nvSpPr>
            <p:spPr bwMode="auto">
              <a:xfrm>
                <a:off x="978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52" name="Line 284"/>
              <p:cNvSpPr>
                <a:spLocks noChangeShapeType="1"/>
              </p:cNvSpPr>
              <p:nvPr/>
            </p:nvSpPr>
            <p:spPr bwMode="auto">
              <a:xfrm flipH="1">
                <a:off x="759" y="2830"/>
                <a:ext cx="146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53" name="Line 285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146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54" name="Line 286"/>
              <p:cNvSpPr>
                <a:spLocks noChangeShapeType="1"/>
              </p:cNvSpPr>
              <p:nvPr/>
            </p:nvSpPr>
            <p:spPr bwMode="auto">
              <a:xfrm flipH="1">
                <a:off x="642" y="2859"/>
                <a:ext cx="117" cy="10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55" name="Line 287"/>
              <p:cNvSpPr>
                <a:spLocks noChangeShapeType="1"/>
              </p:cNvSpPr>
              <p:nvPr/>
            </p:nvSpPr>
            <p:spPr bwMode="auto">
              <a:xfrm>
                <a:off x="1138" y="2859"/>
                <a:ext cx="117" cy="10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56" name="Line 288"/>
              <p:cNvSpPr>
                <a:spLocks noChangeShapeType="1"/>
              </p:cNvSpPr>
              <p:nvPr/>
            </p:nvSpPr>
            <p:spPr bwMode="auto">
              <a:xfrm flipH="1">
                <a:off x="773" y="2830"/>
                <a:ext cx="132" cy="7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57" name="Line 289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132" cy="7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58" name="Line 290"/>
              <p:cNvSpPr>
                <a:spLocks noChangeShapeType="1"/>
              </p:cNvSpPr>
              <p:nvPr/>
            </p:nvSpPr>
            <p:spPr bwMode="auto">
              <a:xfrm flipH="1">
                <a:off x="686" y="2903"/>
                <a:ext cx="87" cy="1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59" name="Line 291"/>
              <p:cNvSpPr>
                <a:spLocks noChangeShapeType="1"/>
              </p:cNvSpPr>
              <p:nvPr/>
            </p:nvSpPr>
            <p:spPr bwMode="auto">
              <a:xfrm>
                <a:off x="1124" y="2903"/>
                <a:ext cx="87" cy="1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60" name="Line 292"/>
              <p:cNvSpPr>
                <a:spLocks noChangeShapeType="1"/>
              </p:cNvSpPr>
              <p:nvPr/>
            </p:nvSpPr>
            <p:spPr bwMode="auto">
              <a:xfrm flipH="1">
                <a:off x="832" y="2830"/>
                <a:ext cx="73" cy="11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61" name="Line 293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73" cy="11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62" name="Line 294"/>
              <p:cNvSpPr>
                <a:spLocks noChangeShapeType="1"/>
              </p:cNvSpPr>
              <p:nvPr/>
            </p:nvSpPr>
            <p:spPr bwMode="auto">
              <a:xfrm flipH="1">
                <a:off x="788" y="2947"/>
                <a:ext cx="44" cy="14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63" name="Line 295"/>
              <p:cNvSpPr>
                <a:spLocks noChangeShapeType="1"/>
              </p:cNvSpPr>
              <p:nvPr/>
            </p:nvSpPr>
            <p:spPr bwMode="auto">
              <a:xfrm>
                <a:off x="1065" y="2947"/>
                <a:ext cx="44" cy="14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673064" name="Group 296"/>
            <p:cNvGrpSpPr>
              <a:grpSpLocks/>
            </p:cNvGrpSpPr>
            <p:nvPr/>
          </p:nvGrpSpPr>
          <p:grpSpPr bwMode="auto">
            <a:xfrm>
              <a:off x="1763" y="1769"/>
              <a:ext cx="436" cy="317"/>
              <a:chOff x="642" y="2553"/>
              <a:chExt cx="613" cy="540"/>
            </a:xfrm>
          </p:grpSpPr>
          <p:grpSp>
            <p:nvGrpSpPr>
              <p:cNvPr id="673065" name="Group 297"/>
              <p:cNvGrpSpPr>
                <a:grpSpLocks/>
              </p:cNvGrpSpPr>
              <p:nvPr/>
            </p:nvGrpSpPr>
            <p:grpSpPr bwMode="auto">
              <a:xfrm>
                <a:off x="927" y="2582"/>
                <a:ext cx="43" cy="233"/>
                <a:chOff x="5088" y="2160"/>
                <a:chExt cx="144" cy="767"/>
              </a:xfrm>
            </p:grpSpPr>
            <p:sp>
              <p:nvSpPr>
                <p:cNvPr id="673066" name="Rectangle 298"/>
                <p:cNvSpPr>
                  <a:spLocks noChangeArrowheads="1"/>
                </p:cNvSpPr>
                <p:nvPr/>
              </p:nvSpPr>
              <p:spPr bwMode="auto">
                <a:xfrm flipV="1">
                  <a:off x="5088" y="2160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67" name="Rectangle 299"/>
                <p:cNvSpPr>
                  <a:spLocks noChangeArrowheads="1"/>
                </p:cNvSpPr>
                <p:nvPr/>
              </p:nvSpPr>
              <p:spPr bwMode="auto">
                <a:xfrm flipV="1">
                  <a:off x="5088" y="220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68" name="Rectangle 300"/>
                <p:cNvSpPr>
                  <a:spLocks noChangeArrowheads="1"/>
                </p:cNvSpPr>
                <p:nvPr/>
              </p:nvSpPr>
              <p:spPr bwMode="auto">
                <a:xfrm flipV="1">
                  <a:off x="5088" y="225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69" name="Rectangle 301"/>
                <p:cNvSpPr>
                  <a:spLocks noChangeArrowheads="1"/>
                </p:cNvSpPr>
                <p:nvPr/>
              </p:nvSpPr>
              <p:spPr bwMode="auto">
                <a:xfrm flipV="1">
                  <a:off x="5088" y="2304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70" name="Rectangle 302"/>
                <p:cNvSpPr>
                  <a:spLocks noChangeArrowheads="1"/>
                </p:cNvSpPr>
                <p:nvPr/>
              </p:nvSpPr>
              <p:spPr bwMode="auto">
                <a:xfrm flipV="1">
                  <a:off x="5088" y="235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71" name="Rectangle 303"/>
                <p:cNvSpPr>
                  <a:spLocks noChangeArrowheads="1"/>
                </p:cNvSpPr>
                <p:nvPr/>
              </p:nvSpPr>
              <p:spPr bwMode="auto">
                <a:xfrm flipV="1">
                  <a:off x="5088" y="240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72" name="Rectangle 304"/>
                <p:cNvSpPr>
                  <a:spLocks noChangeArrowheads="1"/>
                </p:cNvSpPr>
                <p:nvPr/>
              </p:nvSpPr>
              <p:spPr bwMode="auto">
                <a:xfrm flipV="1">
                  <a:off x="5088" y="244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73" name="Rectangle 305"/>
                <p:cNvSpPr>
                  <a:spLocks noChangeArrowheads="1"/>
                </p:cNvSpPr>
                <p:nvPr/>
              </p:nvSpPr>
              <p:spPr bwMode="auto">
                <a:xfrm flipV="1">
                  <a:off x="5088" y="249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74" name="Rectangle 306"/>
                <p:cNvSpPr>
                  <a:spLocks noChangeArrowheads="1"/>
                </p:cNvSpPr>
                <p:nvPr/>
              </p:nvSpPr>
              <p:spPr bwMode="auto">
                <a:xfrm flipV="1">
                  <a:off x="5088" y="2544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75" name="Rectangle 307"/>
                <p:cNvSpPr>
                  <a:spLocks noChangeArrowheads="1"/>
                </p:cNvSpPr>
                <p:nvPr/>
              </p:nvSpPr>
              <p:spPr bwMode="auto">
                <a:xfrm flipV="1">
                  <a:off x="5088" y="259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76" name="Rectangle 308"/>
                <p:cNvSpPr>
                  <a:spLocks noChangeArrowheads="1"/>
                </p:cNvSpPr>
                <p:nvPr/>
              </p:nvSpPr>
              <p:spPr bwMode="auto">
                <a:xfrm flipV="1">
                  <a:off x="5088" y="264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77" name="Rectangle 309"/>
                <p:cNvSpPr>
                  <a:spLocks noChangeArrowheads="1"/>
                </p:cNvSpPr>
                <p:nvPr/>
              </p:nvSpPr>
              <p:spPr bwMode="auto">
                <a:xfrm flipV="1">
                  <a:off x="5088" y="268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78" name="Rectangle 310"/>
                <p:cNvSpPr>
                  <a:spLocks noChangeArrowheads="1"/>
                </p:cNvSpPr>
                <p:nvPr/>
              </p:nvSpPr>
              <p:spPr bwMode="auto">
                <a:xfrm flipV="1">
                  <a:off x="5088" y="273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79" name="Rectangle 311"/>
                <p:cNvSpPr>
                  <a:spLocks noChangeArrowheads="1"/>
                </p:cNvSpPr>
                <p:nvPr/>
              </p:nvSpPr>
              <p:spPr bwMode="auto">
                <a:xfrm flipV="1">
                  <a:off x="5088" y="2784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80" name="Rectangle 312"/>
                <p:cNvSpPr>
                  <a:spLocks noChangeArrowheads="1"/>
                </p:cNvSpPr>
                <p:nvPr/>
              </p:nvSpPr>
              <p:spPr bwMode="auto">
                <a:xfrm flipV="1">
                  <a:off x="5088" y="283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081" name="Rectangle 313"/>
                <p:cNvSpPr>
                  <a:spLocks noChangeArrowheads="1"/>
                </p:cNvSpPr>
                <p:nvPr/>
              </p:nvSpPr>
              <p:spPr bwMode="auto">
                <a:xfrm flipV="1">
                  <a:off x="5088" y="288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673082" name="Rectangle 314"/>
              <p:cNvSpPr>
                <a:spLocks noChangeArrowheads="1"/>
              </p:cNvSpPr>
              <p:nvPr/>
            </p:nvSpPr>
            <p:spPr bwMode="auto">
              <a:xfrm>
                <a:off x="912" y="2553"/>
                <a:ext cx="73" cy="15"/>
              </a:xfrm>
              <a:prstGeom prst="rect">
                <a:avLst/>
              </a:prstGeom>
              <a:solidFill>
                <a:srgbClr val="9999FF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83" name="Rectangle 315"/>
              <p:cNvSpPr>
                <a:spLocks noChangeArrowheads="1"/>
              </p:cNvSpPr>
              <p:nvPr/>
            </p:nvSpPr>
            <p:spPr bwMode="auto">
              <a:xfrm>
                <a:off x="901" y="2816"/>
                <a:ext cx="95" cy="14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84" name="Line 316"/>
              <p:cNvSpPr>
                <a:spLocks noChangeShapeType="1"/>
              </p:cNvSpPr>
              <p:nvPr/>
            </p:nvSpPr>
            <p:spPr bwMode="auto">
              <a:xfrm>
                <a:off x="919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85" name="Line 317"/>
              <p:cNvSpPr>
                <a:spLocks noChangeShapeType="1"/>
              </p:cNvSpPr>
              <p:nvPr/>
            </p:nvSpPr>
            <p:spPr bwMode="auto">
              <a:xfrm>
                <a:off x="934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86" name="Line 318"/>
              <p:cNvSpPr>
                <a:spLocks noChangeShapeType="1"/>
              </p:cNvSpPr>
              <p:nvPr/>
            </p:nvSpPr>
            <p:spPr bwMode="auto">
              <a:xfrm>
                <a:off x="949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87" name="Line 319"/>
              <p:cNvSpPr>
                <a:spLocks noChangeShapeType="1"/>
              </p:cNvSpPr>
              <p:nvPr/>
            </p:nvSpPr>
            <p:spPr bwMode="auto">
              <a:xfrm>
                <a:off x="963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88" name="Line 320"/>
              <p:cNvSpPr>
                <a:spLocks noChangeShapeType="1"/>
              </p:cNvSpPr>
              <p:nvPr/>
            </p:nvSpPr>
            <p:spPr bwMode="auto">
              <a:xfrm>
                <a:off x="978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89" name="Line 321"/>
              <p:cNvSpPr>
                <a:spLocks noChangeShapeType="1"/>
              </p:cNvSpPr>
              <p:nvPr/>
            </p:nvSpPr>
            <p:spPr bwMode="auto">
              <a:xfrm flipH="1">
                <a:off x="759" y="2830"/>
                <a:ext cx="146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90" name="Line 322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146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91" name="Line 323"/>
              <p:cNvSpPr>
                <a:spLocks noChangeShapeType="1"/>
              </p:cNvSpPr>
              <p:nvPr/>
            </p:nvSpPr>
            <p:spPr bwMode="auto">
              <a:xfrm flipH="1">
                <a:off x="642" y="2859"/>
                <a:ext cx="117" cy="10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92" name="Line 324"/>
              <p:cNvSpPr>
                <a:spLocks noChangeShapeType="1"/>
              </p:cNvSpPr>
              <p:nvPr/>
            </p:nvSpPr>
            <p:spPr bwMode="auto">
              <a:xfrm>
                <a:off x="1138" y="2859"/>
                <a:ext cx="117" cy="10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93" name="Line 325"/>
              <p:cNvSpPr>
                <a:spLocks noChangeShapeType="1"/>
              </p:cNvSpPr>
              <p:nvPr/>
            </p:nvSpPr>
            <p:spPr bwMode="auto">
              <a:xfrm flipH="1">
                <a:off x="773" y="2830"/>
                <a:ext cx="132" cy="7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94" name="Line 326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132" cy="7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95" name="Line 327"/>
              <p:cNvSpPr>
                <a:spLocks noChangeShapeType="1"/>
              </p:cNvSpPr>
              <p:nvPr/>
            </p:nvSpPr>
            <p:spPr bwMode="auto">
              <a:xfrm flipH="1">
                <a:off x="686" y="2903"/>
                <a:ext cx="87" cy="1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96" name="Line 328"/>
              <p:cNvSpPr>
                <a:spLocks noChangeShapeType="1"/>
              </p:cNvSpPr>
              <p:nvPr/>
            </p:nvSpPr>
            <p:spPr bwMode="auto">
              <a:xfrm>
                <a:off x="1124" y="2903"/>
                <a:ext cx="87" cy="1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97" name="Line 329"/>
              <p:cNvSpPr>
                <a:spLocks noChangeShapeType="1"/>
              </p:cNvSpPr>
              <p:nvPr/>
            </p:nvSpPr>
            <p:spPr bwMode="auto">
              <a:xfrm flipH="1">
                <a:off x="832" y="2830"/>
                <a:ext cx="73" cy="11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98" name="Line 330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73" cy="11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099" name="Line 331"/>
              <p:cNvSpPr>
                <a:spLocks noChangeShapeType="1"/>
              </p:cNvSpPr>
              <p:nvPr/>
            </p:nvSpPr>
            <p:spPr bwMode="auto">
              <a:xfrm flipH="1">
                <a:off x="788" y="2947"/>
                <a:ext cx="44" cy="14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00" name="Line 332"/>
              <p:cNvSpPr>
                <a:spLocks noChangeShapeType="1"/>
              </p:cNvSpPr>
              <p:nvPr/>
            </p:nvSpPr>
            <p:spPr bwMode="auto">
              <a:xfrm>
                <a:off x="1065" y="2947"/>
                <a:ext cx="44" cy="14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673101" name="Group 333"/>
            <p:cNvGrpSpPr>
              <a:grpSpLocks/>
            </p:cNvGrpSpPr>
            <p:nvPr/>
          </p:nvGrpSpPr>
          <p:grpSpPr bwMode="auto">
            <a:xfrm>
              <a:off x="3304" y="1449"/>
              <a:ext cx="205" cy="248"/>
              <a:chOff x="4704" y="1200"/>
              <a:chExt cx="672" cy="816"/>
            </a:xfrm>
          </p:grpSpPr>
          <p:sp>
            <p:nvSpPr>
              <p:cNvPr id="673102" name="Line 334"/>
              <p:cNvSpPr>
                <a:spLocks noChangeShapeType="1"/>
              </p:cNvSpPr>
              <p:nvPr/>
            </p:nvSpPr>
            <p:spPr bwMode="auto">
              <a:xfrm flipH="1">
                <a:off x="4704" y="1200"/>
                <a:ext cx="33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03" name="Line 335"/>
              <p:cNvSpPr>
                <a:spLocks noChangeShapeType="1"/>
              </p:cNvSpPr>
              <p:nvPr/>
            </p:nvSpPr>
            <p:spPr bwMode="auto">
              <a:xfrm>
                <a:off x="5040" y="1200"/>
                <a:ext cx="33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04" name="Line 336"/>
              <p:cNvSpPr>
                <a:spLocks noChangeShapeType="1"/>
              </p:cNvSpPr>
              <p:nvPr/>
            </p:nvSpPr>
            <p:spPr bwMode="auto">
              <a:xfrm>
                <a:off x="4704" y="1344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05" name="Line 337"/>
              <p:cNvSpPr>
                <a:spLocks noChangeShapeType="1"/>
              </p:cNvSpPr>
              <p:nvPr/>
            </p:nvSpPr>
            <p:spPr bwMode="auto">
              <a:xfrm>
                <a:off x="5376" y="1344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06" name="Line 338"/>
              <p:cNvSpPr>
                <a:spLocks noChangeShapeType="1"/>
              </p:cNvSpPr>
              <p:nvPr/>
            </p:nvSpPr>
            <p:spPr bwMode="auto">
              <a:xfrm>
                <a:off x="4704" y="1728"/>
                <a:ext cx="288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07" name="Line 339"/>
              <p:cNvSpPr>
                <a:spLocks noChangeShapeType="1"/>
              </p:cNvSpPr>
              <p:nvPr/>
            </p:nvSpPr>
            <p:spPr bwMode="auto">
              <a:xfrm flipH="1">
                <a:off x="5088" y="1728"/>
                <a:ext cx="288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08" name="Line 340"/>
              <p:cNvSpPr>
                <a:spLocks noChangeShapeType="1"/>
              </p:cNvSpPr>
              <p:nvPr/>
            </p:nvSpPr>
            <p:spPr bwMode="auto">
              <a:xfrm>
                <a:off x="4992" y="1872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09" name="Line 341"/>
              <p:cNvSpPr>
                <a:spLocks noChangeShapeType="1"/>
              </p:cNvSpPr>
              <p:nvPr/>
            </p:nvSpPr>
            <p:spPr bwMode="auto">
              <a:xfrm>
                <a:off x="5088" y="1872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673110" name="Group 342"/>
            <p:cNvGrpSpPr>
              <a:grpSpLocks/>
            </p:cNvGrpSpPr>
            <p:nvPr/>
          </p:nvGrpSpPr>
          <p:grpSpPr bwMode="auto">
            <a:xfrm>
              <a:off x="3425" y="1560"/>
              <a:ext cx="205" cy="248"/>
              <a:chOff x="4704" y="1200"/>
              <a:chExt cx="672" cy="816"/>
            </a:xfrm>
          </p:grpSpPr>
          <p:sp>
            <p:nvSpPr>
              <p:cNvPr id="673111" name="Line 343"/>
              <p:cNvSpPr>
                <a:spLocks noChangeShapeType="1"/>
              </p:cNvSpPr>
              <p:nvPr/>
            </p:nvSpPr>
            <p:spPr bwMode="auto">
              <a:xfrm flipH="1">
                <a:off x="4704" y="1200"/>
                <a:ext cx="33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12" name="Line 344"/>
              <p:cNvSpPr>
                <a:spLocks noChangeShapeType="1"/>
              </p:cNvSpPr>
              <p:nvPr/>
            </p:nvSpPr>
            <p:spPr bwMode="auto">
              <a:xfrm>
                <a:off x="5040" y="1200"/>
                <a:ext cx="33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13" name="Line 345"/>
              <p:cNvSpPr>
                <a:spLocks noChangeShapeType="1"/>
              </p:cNvSpPr>
              <p:nvPr/>
            </p:nvSpPr>
            <p:spPr bwMode="auto">
              <a:xfrm>
                <a:off x="4704" y="1344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14" name="Line 346"/>
              <p:cNvSpPr>
                <a:spLocks noChangeShapeType="1"/>
              </p:cNvSpPr>
              <p:nvPr/>
            </p:nvSpPr>
            <p:spPr bwMode="auto">
              <a:xfrm>
                <a:off x="5376" y="1344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15" name="Line 347"/>
              <p:cNvSpPr>
                <a:spLocks noChangeShapeType="1"/>
              </p:cNvSpPr>
              <p:nvPr/>
            </p:nvSpPr>
            <p:spPr bwMode="auto">
              <a:xfrm>
                <a:off x="4704" y="1728"/>
                <a:ext cx="288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16" name="Line 348"/>
              <p:cNvSpPr>
                <a:spLocks noChangeShapeType="1"/>
              </p:cNvSpPr>
              <p:nvPr/>
            </p:nvSpPr>
            <p:spPr bwMode="auto">
              <a:xfrm flipH="1">
                <a:off x="5088" y="1728"/>
                <a:ext cx="288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17" name="Line 349"/>
              <p:cNvSpPr>
                <a:spLocks noChangeShapeType="1"/>
              </p:cNvSpPr>
              <p:nvPr/>
            </p:nvSpPr>
            <p:spPr bwMode="auto">
              <a:xfrm>
                <a:off x="4992" y="1872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18" name="Line 350"/>
              <p:cNvSpPr>
                <a:spLocks noChangeShapeType="1"/>
              </p:cNvSpPr>
              <p:nvPr/>
            </p:nvSpPr>
            <p:spPr bwMode="auto">
              <a:xfrm>
                <a:off x="5088" y="1872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673119" name="Group 351"/>
            <p:cNvGrpSpPr>
              <a:grpSpLocks/>
            </p:cNvGrpSpPr>
            <p:nvPr/>
          </p:nvGrpSpPr>
          <p:grpSpPr bwMode="auto">
            <a:xfrm>
              <a:off x="3109" y="1690"/>
              <a:ext cx="205" cy="248"/>
              <a:chOff x="4704" y="1200"/>
              <a:chExt cx="672" cy="816"/>
            </a:xfrm>
          </p:grpSpPr>
          <p:sp>
            <p:nvSpPr>
              <p:cNvPr id="673120" name="Line 352"/>
              <p:cNvSpPr>
                <a:spLocks noChangeShapeType="1"/>
              </p:cNvSpPr>
              <p:nvPr/>
            </p:nvSpPr>
            <p:spPr bwMode="auto">
              <a:xfrm flipH="1">
                <a:off x="4704" y="1200"/>
                <a:ext cx="33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21" name="Line 353"/>
              <p:cNvSpPr>
                <a:spLocks noChangeShapeType="1"/>
              </p:cNvSpPr>
              <p:nvPr/>
            </p:nvSpPr>
            <p:spPr bwMode="auto">
              <a:xfrm>
                <a:off x="5040" y="1200"/>
                <a:ext cx="33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22" name="Line 354"/>
              <p:cNvSpPr>
                <a:spLocks noChangeShapeType="1"/>
              </p:cNvSpPr>
              <p:nvPr/>
            </p:nvSpPr>
            <p:spPr bwMode="auto">
              <a:xfrm>
                <a:off x="4704" y="1344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23" name="Line 355"/>
              <p:cNvSpPr>
                <a:spLocks noChangeShapeType="1"/>
              </p:cNvSpPr>
              <p:nvPr/>
            </p:nvSpPr>
            <p:spPr bwMode="auto">
              <a:xfrm>
                <a:off x="5376" y="1344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24" name="Line 356"/>
              <p:cNvSpPr>
                <a:spLocks noChangeShapeType="1"/>
              </p:cNvSpPr>
              <p:nvPr/>
            </p:nvSpPr>
            <p:spPr bwMode="auto">
              <a:xfrm>
                <a:off x="4704" y="1728"/>
                <a:ext cx="288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25" name="Line 357"/>
              <p:cNvSpPr>
                <a:spLocks noChangeShapeType="1"/>
              </p:cNvSpPr>
              <p:nvPr/>
            </p:nvSpPr>
            <p:spPr bwMode="auto">
              <a:xfrm flipH="1">
                <a:off x="5088" y="1728"/>
                <a:ext cx="288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26" name="Line 358"/>
              <p:cNvSpPr>
                <a:spLocks noChangeShapeType="1"/>
              </p:cNvSpPr>
              <p:nvPr/>
            </p:nvSpPr>
            <p:spPr bwMode="auto">
              <a:xfrm>
                <a:off x="4992" y="1872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27" name="Line 359"/>
              <p:cNvSpPr>
                <a:spLocks noChangeShapeType="1"/>
              </p:cNvSpPr>
              <p:nvPr/>
            </p:nvSpPr>
            <p:spPr bwMode="auto">
              <a:xfrm>
                <a:off x="5088" y="1872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673128" name="Group 360"/>
            <p:cNvGrpSpPr>
              <a:grpSpLocks/>
            </p:cNvGrpSpPr>
            <p:nvPr/>
          </p:nvGrpSpPr>
          <p:grpSpPr bwMode="auto">
            <a:xfrm>
              <a:off x="3629" y="1634"/>
              <a:ext cx="205" cy="248"/>
              <a:chOff x="4704" y="1200"/>
              <a:chExt cx="672" cy="816"/>
            </a:xfrm>
          </p:grpSpPr>
          <p:sp>
            <p:nvSpPr>
              <p:cNvPr id="673129" name="Line 361"/>
              <p:cNvSpPr>
                <a:spLocks noChangeShapeType="1"/>
              </p:cNvSpPr>
              <p:nvPr/>
            </p:nvSpPr>
            <p:spPr bwMode="auto">
              <a:xfrm flipH="1">
                <a:off x="4704" y="1200"/>
                <a:ext cx="33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30" name="Line 362"/>
              <p:cNvSpPr>
                <a:spLocks noChangeShapeType="1"/>
              </p:cNvSpPr>
              <p:nvPr/>
            </p:nvSpPr>
            <p:spPr bwMode="auto">
              <a:xfrm>
                <a:off x="5040" y="1200"/>
                <a:ext cx="33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31" name="Line 363"/>
              <p:cNvSpPr>
                <a:spLocks noChangeShapeType="1"/>
              </p:cNvSpPr>
              <p:nvPr/>
            </p:nvSpPr>
            <p:spPr bwMode="auto">
              <a:xfrm>
                <a:off x="4704" y="1344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32" name="Line 364"/>
              <p:cNvSpPr>
                <a:spLocks noChangeShapeType="1"/>
              </p:cNvSpPr>
              <p:nvPr/>
            </p:nvSpPr>
            <p:spPr bwMode="auto">
              <a:xfrm>
                <a:off x="5376" y="1344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33" name="Line 365"/>
              <p:cNvSpPr>
                <a:spLocks noChangeShapeType="1"/>
              </p:cNvSpPr>
              <p:nvPr/>
            </p:nvSpPr>
            <p:spPr bwMode="auto">
              <a:xfrm>
                <a:off x="4704" y="1728"/>
                <a:ext cx="288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34" name="Line 366"/>
              <p:cNvSpPr>
                <a:spLocks noChangeShapeType="1"/>
              </p:cNvSpPr>
              <p:nvPr/>
            </p:nvSpPr>
            <p:spPr bwMode="auto">
              <a:xfrm flipH="1">
                <a:off x="5088" y="1728"/>
                <a:ext cx="288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35" name="Line 367"/>
              <p:cNvSpPr>
                <a:spLocks noChangeShapeType="1"/>
              </p:cNvSpPr>
              <p:nvPr/>
            </p:nvSpPr>
            <p:spPr bwMode="auto">
              <a:xfrm>
                <a:off x="4992" y="1872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36" name="Line 368"/>
              <p:cNvSpPr>
                <a:spLocks noChangeShapeType="1"/>
              </p:cNvSpPr>
              <p:nvPr/>
            </p:nvSpPr>
            <p:spPr bwMode="auto">
              <a:xfrm>
                <a:off x="5088" y="1872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673137" name="Group 369"/>
            <p:cNvGrpSpPr>
              <a:grpSpLocks/>
            </p:cNvGrpSpPr>
            <p:nvPr/>
          </p:nvGrpSpPr>
          <p:grpSpPr bwMode="auto">
            <a:xfrm>
              <a:off x="3313" y="1764"/>
              <a:ext cx="205" cy="248"/>
              <a:chOff x="4704" y="1200"/>
              <a:chExt cx="672" cy="816"/>
            </a:xfrm>
          </p:grpSpPr>
          <p:sp>
            <p:nvSpPr>
              <p:cNvPr id="673138" name="Line 370"/>
              <p:cNvSpPr>
                <a:spLocks noChangeShapeType="1"/>
              </p:cNvSpPr>
              <p:nvPr/>
            </p:nvSpPr>
            <p:spPr bwMode="auto">
              <a:xfrm flipH="1">
                <a:off x="4704" y="1200"/>
                <a:ext cx="33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39" name="Line 371"/>
              <p:cNvSpPr>
                <a:spLocks noChangeShapeType="1"/>
              </p:cNvSpPr>
              <p:nvPr/>
            </p:nvSpPr>
            <p:spPr bwMode="auto">
              <a:xfrm>
                <a:off x="5040" y="1200"/>
                <a:ext cx="33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40" name="Line 372"/>
              <p:cNvSpPr>
                <a:spLocks noChangeShapeType="1"/>
              </p:cNvSpPr>
              <p:nvPr/>
            </p:nvSpPr>
            <p:spPr bwMode="auto">
              <a:xfrm>
                <a:off x="4704" y="1344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41" name="Line 373"/>
              <p:cNvSpPr>
                <a:spLocks noChangeShapeType="1"/>
              </p:cNvSpPr>
              <p:nvPr/>
            </p:nvSpPr>
            <p:spPr bwMode="auto">
              <a:xfrm>
                <a:off x="5376" y="1344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42" name="Line 374"/>
              <p:cNvSpPr>
                <a:spLocks noChangeShapeType="1"/>
              </p:cNvSpPr>
              <p:nvPr/>
            </p:nvSpPr>
            <p:spPr bwMode="auto">
              <a:xfrm>
                <a:off x="4704" y="1728"/>
                <a:ext cx="288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43" name="Line 375"/>
              <p:cNvSpPr>
                <a:spLocks noChangeShapeType="1"/>
              </p:cNvSpPr>
              <p:nvPr/>
            </p:nvSpPr>
            <p:spPr bwMode="auto">
              <a:xfrm flipH="1">
                <a:off x="5088" y="1728"/>
                <a:ext cx="288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44" name="Line 376"/>
              <p:cNvSpPr>
                <a:spLocks noChangeShapeType="1"/>
              </p:cNvSpPr>
              <p:nvPr/>
            </p:nvSpPr>
            <p:spPr bwMode="auto">
              <a:xfrm>
                <a:off x="4992" y="1872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45" name="Line 377"/>
              <p:cNvSpPr>
                <a:spLocks noChangeShapeType="1"/>
              </p:cNvSpPr>
              <p:nvPr/>
            </p:nvSpPr>
            <p:spPr bwMode="auto">
              <a:xfrm>
                <a:off x="5088" y="1872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sp>
          <p:nvSpPr>
            <p:cNvPr id="673146" name="AutoShape 378"/>
            <p:cNvSpPr>
              <a:spLocks/>
            </p:cNvSpPr>
            <p:nvPr/>
          </p:nvSpPr>
          <p:spPr bwMode="auto">
            <a:xfrm rot="16200000">
              <a:off x="2496" y="2356"/>
              <a:ext cx="724" cy="594"/>
            </a:xfrm>
            <a:prstGeom prst="leftBracket">
              <a:avLst>
                <a:gd name="adj" fmla="val 8333"/>
              </a:avLst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ea typeface="黑体" pitchFamily="49" charset="-122"/>
                <a:cs typeface="Times New Roman" pitchFamily="18" charset="0"/>
              </a:endParaRPr>
            </a:p>
          </p:txBody>
        </p:sp>
        <p:grpSp>
          <p:nvGrpSpPr>
            <p:cNvPr id="673147" name="Group 379"/>
            <p:cNvGrpSpPr>
              <a:grpSpLocks/>
            </p:cNvGrpSpPr>
            <p:nvPr/>
          </p:nvGrpSpPr>
          <p:grpSpPr bwMode="auto">
            <a:xfrm>
              <a:off x="2896" y="2775"/>
              <a:ext cx="103" cy="136"/>
              <a:chOff x="4704" y="1200"/>
              <a:chExt cx="672" cy="816"/>
            </a:xfrm>
          </p:grpSpPr>
          <p:sp>
            <p:nvSpPr>
              <p:cNvPr id="673148" name="Line 380"/>
              <p:cNvSpPr>
                <a:spLocks noChangeShapeType="1"/>
              </p:cNvSpPr>
              <p:nvPr/>
            </p:nvSpPr>
            <p:spPr bwMode="auto">
              <a:xfrm flipH="1">
                <a:off x="4704" y="1200"/>
                <a:ext cx="33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49" name="Line 381"/>
              <p:cNvSpPr>
                <a:spLocks noChangeShapeType="1"/>
              </p:cNvSpPr>
              <p:nvPr/>
            </p:nvSpPr>
            <p:spPr bwMode="auto">
              <a:xfrm>
                <a:off x="5040" y="1200"/>
                <a:ext cx="33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50" name="Line 382"/>
              <p:cNvSpPr>
                <a:spLocks noChangeShapeType="1"/>
              </p:cNvSpPr>
              <p:nvPr/>
            </p:nvSpPr>
            <p:spPr bwMode="auto">
              <a:xfrm>
                <a:off x="4704" y="1344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51" name="Line 383"/>
              <p:cNvSpPr>
                <a:spLocks noChangeShapeType="1"/>
              </p:cNvSpPr>
              <p:nvPr/>
            </p:nvSpPr>
            <p:spPr bwMode="auto">
              <a:xfrm>
                <a:off x="5376" y="1344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52" name="Line 384"/>
              <p:cNvSpPr>
                <a:spLocks noChangeShapeType="1"/>
              </p:cNvSpPr>
              <p:nvPr/>
            </p:nvSpPr>
            <p:spPr bwMode="auto">
              <a:xfrm>
                <a:off x="4704" y="1728"/>
                <a:ext cx="288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53" name="Line 385"/>
              <p:cNvSpPr>
                <a:spLocks noChangeShapeType="1"/>
              </p:cNvSpPr>
              <p:nvPr/>
            </p:nvSpPr>
            <p:spPr bwMode="auto">
              <a:xfrm flipH="1">
                <a:off x="5088" y="1728"/>
                <a:ext cx="288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54" name="Line 386"/>
              <p:cNvSpPr>
                <a:spLocks noChangeShapeType="1"/>
              </p:cNvSpPr>
              <p:nvPr/>
            </p:nvSpPr>
            <p:spPr bwMode="auto">
              <a:xfrm>
                <a:off x="4992" y="1872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55" name="Line 387"/>
              <p:cNvSpPr>
                <a:spLocks noChangeShapeType="1"/>
              </p:cNvSpPr>
              <p:nvPr/>
            </p:nvSpPr>
            <p:spPr bwMode="auto">
              <a:xfrm>
                <a:off x="5088" y="1872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673156" name="Group 388"/>
            <p:cNvGrpSpPr>
              <a:grpSpLocks/>
            </p:cNvGrpSpPr>
            <p:nvPr/>
          </p:nvGrpSpPr>
          <p:grpSpPr bwMode="auto">
            <a:xfrm>
              <a:off x="2759" y="2512"/>
              <a:ext cx="268" cy="169"/>
              <a:chOff x="642" y="2553"/>
              <a:chExt cx="613" cy="540"/>
            </a:xfrm>
          </p:grpSpPr>
          <p:grpSp>
            <p:nvGrpSpPr>
              <p:cNvPr id="673157" name="Group 389"/>
              <p:cNvGrpSpPr>
                <a:grpSpLocks/>
              </p:cNvGrpSpPr>
              <p:nvPr/>
            </p:nvGrpSpPr>
            <p:grpSpPr bwMode="auto">
              <a:xfrm>
                <a:off x="927" y="2582"/>
                <a:ext cx="43" cy="233"/>
                <a:chOff x="5088" y="2160"/>
                <a:chExt cx="144" cy="767"/>
              </a:xfrm>
            </p:grpSpPr>
            <p:sp>
              <p:nvSpPr>
                <p:cNvPr id="673158" name="Rectangle 390"/>
                <p:cNvSpPr>
                  <a:spLocks noChangeArrowheads="1"/>
                </p:cNvSpPr>
                <p:nvPr/>
              </p:nvSpPr>
              <p:spPr bwMode="auto">
                <a:xfrm flipV="1">
                  <a:off x="5088" y="2160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159" name="Rectangle 391"/>
                <p:cNvSpPr>
                  <a:spLocks noChangeArrowheads="1"/>
                </p:cNvSpPr>
                <p:nvPr/>
              </p:nvSpPr>
              <p:spPr bwMode="auto">
                <a:xfrm flipV="1">
                  <a:off x="5088" y="220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160" name="Rectangle 392"/>
                <p:cNvSpPr>
                  <a:spLocks noChangeArrowheads="1"/>
                </p:cNvSpPr>
                <p:nvPr/>
              </p:nvSpPr>
              <p:spPr bwMode="auto">
                <a:xfrm flipV="1">
                  <a:off x="5088" y="225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161" name="Rectangle 393"/>
                <p:cNvSpPr>
                  <a:spLocks noChangeArrowheads="1"/>
                </p:cNvSpPr>
                <p:nvPr/>
              </p:nvSpPr>
              <p:spPr bwMode="auto">
                <a:xfrm flipV="1">
                  <a:off x="5088" y="2304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162" name="Rectangle 394"/>
                <p:cNvSpPr>
                  <a:spLocks noChangeArrowheads="1"/>
                </p:cNvSpPr>
                <p:nvPr/>
              </p:nvSpPr>
              <p:spPr bwMode="auto">
                <a:xfrm flipV="1">
                  <a:off x="5088" y="235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163" name="Rectangle 395"/>
                <p:cNvSpPr>
                  <a:spLocks noChangeArrowheads="1"/>
                </p:cNvSpPr>
                <p:nvPr/>
              </p:nvSpPr>
              <p:spPr bwMode="auto">
                <a:xfrm flipV="1">
                  <a:off x="5088" y="240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164" name="Rectangle 396"/>
                <p:cNvSpPr>
                  <a:spLocks noChangeArrowheads="1"/>
                </p:cNvSpPr>
                <p:nvPr/>
              </p:nvSpPr>
              <p:spPr bwMode="auto">
                <a:xfrm flipV="1">
                  <a:off x="5088" y="244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165" name="Rectangle 397"/>
                <p:cNvSpPr>
                  <a:spLocks noChangeArrowheads="1"/>
                </p:cNvSpPr>
                <p:nvPr/>
              </p:nvSpPr>
              <p:spPr bwMode="auto">
                <a:xfrm flipV="1">
                  <a:off x="5088" y="249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166" name="Rectangle 398"/>
                <p:cNvSpPr>
                  <a:spLocks noChangeArrowheads="1"/>
                </p:cNvSpPr>
                <p:nvPr/>
              </p:nvSpPr>
              <p:spPr bwMode="auto">
                <a:xfrm flipV="1">
                  <a:off x="5088" y="2544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167" name="Rectangle 399"/>
                <p:cNvSpPr>
                  <a:spLocks noChangeArrowheads="1"/>
                </p:cNvSpPr>
                <p:nvPr/>
              </p:nvSpPr>
              <p:spPr bwMode="auto">
                <a:xfrm flipV="1">
                  <a:off x="5088" y="259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168" name="Rectangle 400"/>
                <p:cNvSpPr>
                  <a:spLocks noChangeArrowheads="1"/>
                </p:cNvSpPr>
                <p:nvPr/>
              </p:nvSpPr>
              <p:spPr bwMode="auto">
                <a:xfrm flipV="1">
                  <a:off x="5088" y="264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169" name="Rectangle 401"/>
                <p:cNvSpPr>
                  <a:spLocks noChangeArrowheads="1"/>
                </p:cNvSpPr>
                <p:nvPr/>
              </p:nvSpPr>
              <p:spPr bwMode="auto">
                <a:xfrm flipV="1">
                  <a:off x="5088" y="268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170" name="Rectangle 402"/>
                <p:cNvSpPr>
                  <a:spLocks noChangeArrowheads="1"/>
                </p:cNvSpPr>
                <p:nvPr/>
              </p:nvSpPr>
              <p:spPr bwMode="auto">
                <a:xfrm flipV="1">
                  <a:off x="5088" y="273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171" name="Rectangle 403"/>
                <p:cNvSpPr>
                  <a:spLocks noChangeArrowheads="1"/>
                </p:cNvSpPr>
                <p:nvPr/>
              </p:nvSpPr>
              <p:spPr bwMode="auto">
                <a:xfrm flipV="1">
                  <a:off x="5088" y="2784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172" name="Rectangle 404"/>
                <p:cNvSpPr>
                  <a:spLocks noChangeArrowheads="1"/>
                </p:cNvSpPr>
                <p:nvPr/>
              </p:nvSpPr>
              <p:spPr bwMode="auto">
                <a:xfrm flipV="1">
                  <a:off x="5088" y="283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173" name="Rectangle 405"/>
                <p:cNvSpPr>
                  <a:spLocks noChangeArrowheads="1"/>
                </p:cNvSpPr>
                <p:nvPr/>
              </p:nvSpPr>
              <p:spPr bwMode="auto">
                <a:xfrm flipV="1">
                  <a:off x="5088" y="288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673174" name="Rectangle 406"/>
              <p:cNvSpPr>
                <a:spLocks noChangeArrowheads="1"/>
              </p:cNvSpPr>
              <p:nvPr/>
            </p:nvSpPr>
            <p:spPr bwMode="auto">
              <a:xfrm>
                <a:off x="912" y="2553"/>
                <a:ext cx="73" cy="15"/>
              </a:xfrm>
              <a:prstGeom prst="rect">
                <a:avLst/>
              </a:prstGeom>
              <a:solidFill>
                <a:srgbClr val="9999FF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75" name="Rectangle 407"/>
              <p:cNvSpPr>
                <a:spLocks noChangeArrowheads="1"/>
              </p:cNvSpPr>
              <p:nvPr/>
            </p:nvSpPr>
            <p:spPr bwMode="auto">
              <a:xfrm>
                <a:off x="901" y="2816"/>
                <a:ext cx="95" cy="14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76" name="Line 408"/>
              <p:cNvSpPr>
                <a:spLocks noChangeShapeType="1"/>
              </p:cNvSpPr>
              <p:nvPr/>
            </p:nvSpPr>
            <p:spPr bwMode="auto">
              <a:xfrm>
                <a:off x="919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77" name="Line 409"/>
              <p:cNvSpPr>
                <a:spLocks noChangeShapeType="1"/>
              </p:cNvSpPr>
              <p:nvPr/>
            </p:nvSpPr>
            <p:spPr bwMode="auto">
              <a:xfrm>
                <a:off x="934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78" name="Line 410"/>
              <p:cNvSpPr>
                <a:spLocks noChangeShapeType="1"/>
              </p:cNvSpPr>
              <p:nvPr/>
            </p:nvSpPr>
            <p:spPr bwMode="auto">
              <a:xfrm>
                <a:off x="949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79" name="Line 411"/>
              <p:cNvSpPr>
                <a:spLocks noChangeShapeType="1"/>
              </p:cNvSpPr>
              <p:nvPr/>
            </p:nvSpPr>
            <p:spPr bwMode="auto">
              <a:xfrm>
                <a:off x="963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80" name="Line 412"/>
              <p:cNvSpPr>
                <a:spLocks noChangeShapeType="1"/>
              </p:cNvSpPr>
              <p:nvPr/>
            </p:nvSpPr>
            <p:spPr bwMode="auto">
              <a:xfrm>
                <a:off x="978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81" name="Line 413"/>
              <p:cNvSpPr>
                <a:spLocks noChangeShapeType="1"/>
              </p:cNvSpPr>
              <p:nvPr/>
            </p:nvSpPr>
            <p:spPr bwMode="auto">
              <a:xfrm flipH="1">
                <a:off x="759" y="2830"/>
                <a:ext cx="146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82" name="Line 414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146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83" name="Line 415"/>
              <p:cNvSpPr>
                <a:spLocks noChangeShapeType="1"/>
              </p:cNvSpPr>
              <p:nvPr/>
            </p:nvSpPr>
            <p:spPr bwMode="auto">
              <a:xfrm flipH="1">
                <a:off x="642" y="2859"/>
                <a:ext cx="117" cy="10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84" name="Line 416"/>
              <p:cNvSpPr>
                <a:spLocks noChangeShapeType="1"/>
              </p:cNvSpPr>
              <p:nvPr/>
            </p:nvSpPr>
            <p:spPr bwMode="auto">
              <a:xfrm>
                <a:off x="1138" y="2859"/>
                <a:ext cx="117" cy="10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85" name="Line 417"/>
              <p:cNvSpPr>
                <a:spLocks noChangeShapeType="1"/>
              </p:cNvSpPr>
              <p:nvPr/>
            </p:nvSpPr>
            <p:spPr bwMode="auto">
              <a:xfrm flipH="1">
                <a:off x="773" y="2830"/>
                <a:ext cx="132" cy="7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86" name="Line 418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132" cy="7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87" name="Line 419"/>
              <p:cNvSpPr>
                <a:spLocks noChangeShapeType="1"/>
              </p:cNvSpPr>
              <p:nvPr/>
            </p:nvSpPr>
            <p:spPr bwMode="auto">
              <a:xfrm flipH="1">
                <a:off x="686" y="2903"/>
                <a:ext cx="87" cy="1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88" name="Line 420"/>
              <p:cNvSpPr>
                <a:spLocks noChangeShapeType="1"/>
              </p:cNvSpPr>
              <p:nvPr/>
            </p:nvSpPr>
            <p:spPr bwMode="auto">
              <a:xfrm>
                <a:off x="1124" y="2903"/>
                <a:ext cx="87" cy="1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89" name="Line 421"/>
              <p:cNvSpPr>
                <a:spLocks noChangeShapeType="1"/>
              </p:cNvSpPr>
              <p:nvPr/>
            </p:nvSpPr>
            <p:spPr bwMode="auto">
              <a:xfrm flipH="1">
                <a:off x="832" y="2830"/>
                <a:ext cx="73" cy="11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90" name="Line 422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73" cy="11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91" name="Line 423"/>
              <p:cNvSpPr>
                <a:spLocks noChangeShapeType="1"/>
              </p:cNvSpPr>
              <p:nvPr/>
            </p:nvSpPr>
            <p:spPr bwMode="auto">
              <a:xfrm flipH="1">
                <a:off x="788" y="2947"/>
                <a:ext cx="44" cy="14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192" name="Line 424"/>
              <p:cNvSpPr>
                <a:spLocks noChangeShapeType="1"/>
              </p:cNvSpPr>
              <p:nvPr/>
            </p:nvSpPr>
            <p:spPr bwMode="auto">
              <a:xfrm>
                <a:off x="1065" y="2947"/>
                <a:ext cx="44" cy="14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673193" name="Group 425"/>
            <p:cNvGrpSpPr>
              <a:grpSpLocks/>
            </p:cNvGrpSpPr>
            <p:nvPr/>
          </p:nvGrpSpPr>
          <p:grpSpPr bwMode="auto">
            <a:xfrm rot="3600000">
              <a:off x="2665" y="2680"/>
              <a:ext cx="268" cy="169"/>
              <a:chOff x="642" y="2553"/>
              <a:chExt cx="613" cy="540"/>
            </a:xfrm>
          </p:grpSpPr>
          <p:grpSp>
            <p:nvGrpSpPr>
              <p:cNvPr id="673194" name="Group 426"/>
              <p:cNvGrpSpPr>
                <a:grpSpLocks/>
              </p:cNvGrpSpPr>
              <p:nvPr/>
            </p:nvGrpSpPr>
            <p:grpSpPr bwMode="auto">
              <a:xfrm>
                <a:off x="927" y="2582"/>
                <a:ext cx="43" cy="233"/>
                <a:chOff x="5088" y="2160"/>
                <a:chExt cx="144" cy="767"/>
              </a:xfrm>
            </p:grpSpPr>
            <p:sp>
              <p:nvSpPr>
                <p:cNvPr id="673195" name="Rectangle 427"/>
                <p:cNvSpPr>
                  <a:spLocks noChangeArrowheads="1"/>
                </p:cNvSpPr>
                <p:nvPr/>
              </p:nvSpPr>
              <p:spPr bwMode="auto">
                <a:xfrm flipV="1">
                  <a:off x="5088" y="2160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196" name="Rectangle 428"/>
                <p:cNvSpPr>
                  <a:spLocks noChangeArrowheads="1"/>
                </p:cNvSpPr>
                <p:nvPr/>
              </p:nvSpPr>
              <p:spPr bwMode="auto">
                <a:xfrm flipV="1">
                  <a:off x="5088" y="220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197" name="Rectangle 429"/>
                <p:cNvSpPr>
                  <a:spLocks noChangeArrowheads="1"/>
                </p:cNvSpPr>
                <p:nvPr/>
              </p:nvSpPr>
              <p:spPr bwMode="auto">
                <a:xfrm flipV="1">
                  <a:off x="5088" y="225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198" name="Rectangle 430"/>
                <p:cNvSpPr>
                  <a:spLocks noChangeArrowheads="1"/>
                </p:cNvSpPr>
                <p:nvPr/>
              </p:nvSpPr>
              <p:spPr bwMode="auto">
                <a:xfrm flipV="1">
                  <a:off x="5088" y="2304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199" name="Rectangle 431"/>
                <p:cNvSpPr>
                  <a:spLocks noChangeArrowheads="1"/>
                </p:cNvSpPr>
                <p:nvPr/>
              </p:nvSpPr>
              <p:spPr bwMode="auto">
                <a:xfrm flipV="1">
                  <a:off x="5088" y="235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00" name="Rectangle 432"/>
                <p:cNvSpPr>
                  <a:spLocks noChangeArrowheads="1"/>
                </p:cNvSpPr>
                <p:nvPr/>
              </p:nvSpPr>
              <p:spPr bwMode="auto">
                <a:xfrm flipV="1">
                  <a:off x="5088" y="240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01" name="Rectangle 433"/>
                <p:cNvSpPr>
                  <a:spLocks noChangeArrowheads="1"/>
                </p:cNvSpPr>
                <p:nvPr/>
              </p:nvSpPr>
              <p:spPr bwMode="auto">
                <a:xfrm flipV="1">
                  <a:off x="5088" y="244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02" name="Rectangle 434"/>
                <p:cNvSpPr>
                  <a:spLocks noChangeArrowheads="1"/>
                </p:cNvSpPr>
                <p:nvPr/>
              </p:nvSpPr>
              <p:spPr bwMode="auto">
                <a:xfrm flipV="1">
                  <a:off x="5088" y="249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03" name="Rectangle 435"/>
                <p:cNvSpPr>
                  <a:spLocks noChangeArrowheads="1"/>
                </p:cNvSpPr>
                <p:nvPr/>
              </p:nvSpPr>
              <p:spPr bwMode="auto">
                <a:xfrm flipV="1">
                  <a:off x="5088" y="2544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04" name="Rectangle 436"/>
                <p:cNvSpPr>
                  <a:spLocks noChangeArrowheads="1"/>
                </p:cNvSpPr>
                <p:nvPr/>
              </p:nvSpPr>
              <p:spPr bwMode="auto">
                <a:xfrm flipV="1">
                  <a:off x="5088" y="259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05" name="Rectangle 437"/>
                <p:cNvSpPr>
                  <a:spLocks noChangeArrowheads="1"/>
                </p:cNvSpPr>
                <p:nvPr/>
              </p:nvSpPr>
              <p:spPr bwMode="auto">
                <a:xfrm flipV="1">
                  <a:off x="5088" y="264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06" name="Rectangle 438"/>
                <p:cNvSpPr>
                  <a:spLocks noChangeArrowheads="1"/>
                </p:cNvSpPr>
                <p:nvPr/>
              </p:nvSpPr>
              <p:spPr bwMode="auto">
                <a:xfrm flipV="1">
                  <a:off x="5088" y="268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07" name="Rectangle 439"/>
                <p:cNvSpPr>
                  <a:spLocks noChangeArrowheads="1"/>
                </p:cNvSpPr>
                <p:nvPr/>
              </p:nvSpPr>
              <p:spPr bwMode="auto">
                <a:xfrm flipV="1">
                  <a:off x="5088" y="273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08" name="Rectangle 440"/>
                <p:cNvSpPr>
                  <a:spLocks noChangeArrowheads="1"/>
                </p:cNvSpPr>
                <p:nvPr/>
              </p:nvSpPr>
              <p:spPr bwMode="auto">
                <a:xfrm flipV="1">
                  <a:off x="5088" y="2784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09" name="Rectangle 441"/>
                <p:cNvSpPr>
                  <a:spLocks noChangeArrowheads="1"/>
                </p:cNvSpPr>
                <p:nvPr/>
              </p:nvSpPr>
              <p:spPr bwMode="auto">
                <a:xfrm flipV="1">
                  <a:off x="5088" y="283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10" name="Rectangle 442"/>
                <p:cNvSpPr>
                  <a:spLocks noChangeArrowheads="1"/>
                </p:cNvSpPr>
                <p:nvPr/>
              </p:nvSpPr>
              <p:spPr bwMode="auto">
                <a:xfrm flipV="1">
                  <a:off x="5088" y="288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673211" name="Rectangle 443"/>
              <p:cNvSpPr>
                <a:spLocks noChangeArrowheads="1"/>
              </p:cNvSpPr>
              <p:nvPr/>
            </p:nvSpPr>
            <p:spPr bwMode="auto">
              <a:xfrm>
                <a:off x="912" y="2553"/>
                <a:ext cx="73" cy="15"/>
              </a:xfrm>
              <a:prstGeom prst="rect">
                <a:avLst/>
              </a:prstGeom>
              <a:solidFill>
                <a:srgbClr val="9999FF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12" name="Rectangle 444"/>
              <p:cNvSpPr>
                <a:spLocks noChangeArrowheads="1"/>
              </p:cNvSpPr>
              <p:nvPr/>
            </p:nvSpPr>
            <p:spPr bwMode="auto">
              <a:xfrm>
                <a:off x="901" y="2816"/>
                <a:ext cx="95" cy="14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13" name="Line 445"/>
              <p:cNvSpPr>
                <a:spLocks noChangeShapeType="1"/>
              </p:cNvSpPr>
              <p:nvPr/>
            </p:nvSpPr>
            <p:spPr bwMode="auto">
              <a:xfrm>
                <a:off x="919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14" name="Line 446"/>
              <p:cNvSpPr>
                <a:spLocks noChangeShapeType="1"/>
              </p:cNvSpPr>
              <p:nvPr/>
            </p:nvSpPr>
            <p:spPr bwMode="auto">
              <a:xfrm>
                <a:off x="934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15" name="Line 447"/>
              <p:cNvSpPr>
                <a:spLocks noChangeShapeType="1"/>
              </p:cNvSpPr>
              <p:nvPr/>
            </p:nvSpPr>
            <p:spPr bwMode="auto">
              <a:xfrm>
                <a:off x="949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16" name="Line 448"/>
              <p:cNvSpPr>
                <a:spLocks noChangeShapeType="1"/>
              </p:cNvSpPr>
              <p:nvPr/>
            </p:nvSpPr>
            <p:spPr bwMode="auto">
              <a:xfrm>
                <a:off x="963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17" name="Line 449"/>
              <p:cNvSpPr>
                <a:spLocks noChangeShapeType="1"/>
              </p:cNvSpPr>
              <p:nvPr/>
            </p:nvSpPr>
            <p:spPr bwMode="auto">
              <a:xfrm>
                <a:off x="978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18" name="Line 450"/>
              <p:cNvSpPr>
                <a:spLocks noChangeShapeType="1"/>
              </p:cNvSpPr>
              <p:nvPr/>
            </p:nvSpPr>
            <p:spPr bwMode="auto">
              <a:xfrm flipH="1">
                <a:off x="759" y="2830"/>
                <a:ext cx="146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19" name="Line 451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146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20" name="Line 452"/>
              <p:cNvSpPr>
                <a:spLocks noChangeShapeType="1"/>
              </p:cNvSpPr>
              <p:nvPr/>
            </p:nvSpPr>
            <p:spPr bwMode="auto">
              <a:xfrm flipH="1">
                <a:off x="642" y="2859"/>
                <a:ext cx="117" cy="10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21" name="Line 453"/>
              <p:cNvSpPr>
                <a:spLocks noChangeShapeType="1"/>
              </p:cNvSpPr>
              <p:nvPr/>
            </p:nvSpPr>
            <p:spPr bwMode="auto">
              <a:xfrm>
                <a:off x="1138" y="2859"/>
                <a:ext cx="117" cy="10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22" name="Line 454"/>
              <p:cNvSpPr>
                <a:spLocks noChangeShapeType="1"/>
              </p:cNvSpPr>
              <p:nvPr/>
            </p:nvSpPr>
            <p:spPr bwMode="auto">
              <a:xfrm flipH="1">
                <a:off x="773" y="2830"/>
                <a:ext cx="132" cy="7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23" name="Line 455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132" cy="7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24" name="Line 456"/>
              <p:cNvSpPr>
                <a:spLocks noChangeShapeType="1"/>
              </p:cNvSpPr>
              <p:nvPr/>
            </p:nvSpPr>
            <p:spPr bwMode="auto">
              <a:xfrm flipH="1">
                <a:off x="686" y="2903"/>
                <a:ext cx="87" cy="1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25" name="Line 457"/>
              <p:cNvSpPr>
                <a:spLocks noChangeShapeType="1"/>
              </p:cNvSpPr>
              <p:nvPr/>
            </p:nvSpPr>
            <p:spPr bwMode="auto">
              <a:xfrm>
                <a:off x="1124" y="2903"/>
                <a:ext cx="87" cy="1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26" name="Line 458"/>
              <p:cNvSpPr>
                <a:spLocks noChangeShapeType="1"/>
              </p:cNvSpPr>
              <p:nvPr/>
            </p:nvSpPr>
            <p:spPr bwMode="auto">
              <a:xfrm flipH="1">
                <a:off x="832" y="2830"/>
                <a:ext cx="73" cy="11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27" name="Line 459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73" cy="11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28" name="Line 460"/>
              <p:cNvSpPr>
                <a:spLocks noChangeShapeType="1"/>
              </p:cNvSpPr>
              <p:nvPr/>
            </p:nvSpPr>
            <p:spPr bwMode="auto">
              <a:xfrm flipH="1">
                <a:off x="788" y="2947"/>
                <a:ext cx="44" cy="14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29" name="Line 461"/>
              <p:cNvSpPr>
                <a:spLocks noChangeShapeType="1"/>
              </p:cNvSpPr>
              <p:nvPr/>
            </p:nvSpPr>
            <p:spPr bwMode="auto">
              <a:xfrm>
                <a:off x="1065" y="2947"/>
                <a:ext cx="44" cy="14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673230" name="Group 462"/>
            <p:cNvGrpSpPr>
              <a:grpSpLocks/>
            </p:cNvGrpSpPr>
            <p:nvPr/>
          </p:nvGrpSpPr>
          <p:grpSpPr bwMode="auto">
            <a:xfrm>
              <a:off x="2915" y="2580"/>
              <a:ext cx="103" cy="136"/>
              <a:chOff x="4704" y="1200"/>
              <a:chExt cx="672" cy="816"/>
            </a:xfrm>
          </p:grpSpPr>
          <p:sp>
            <p:nvSpPr>
              <p:cNvPr id="673231" name="Line 463"/>
              <p:cNvSpPr>
                <a:spLocks noChangeShapeType="1"/>
              </p:cNvSpPr>
              <p:nvPr/>
            </p:nvSpPr>
            <p:spPr bwMode="auto">
              <a:xfrm flipH="1">
                <a:off x="4704" y="1200"/>
                <a:ext cx="33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32" name="Line 464"/>
              <p:cNvSpPr>
                <a:spLocks noChangeShapeType="1"/>
              </p:cNvSpPr>
              <p:nvPr/>
            </p:nvSpPr>
            <p:spPr bwMode="auto">
              <a:xfrm>
                <a:off x="5040" y="1200"/>
                <a:ext cx="33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33" name="Line 465"/>
              <p:cNvSpPr>
                <a:spLocks noChangeShapeType="1"/>
              </p:cNvSpPr>
              <p:nvPr/>
            </p:nvSpPr>
            <p:spPr bwMode="auto">
              <a:xfrm>
                <a:off x="4704" y="1344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34" name="Line 466"/>
              <p:cNvSpPr>
                <a:spLocks noChangeShapeType="1"/>
              </p:cNvSpPr>
              <p:nvPr/>
            </p:nvSpPr>
            <p:spPr bwMode="auto">
              <a:xfrm>
                <a:off x="5376" y="1344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35" name="Line 467"/>
              <p:cNvSpPr>
                <a:spLocks noChangeShapeType="1"/>
              </p:cNvSpPr>
              <p:nvPr/>
            </p:nvSpPr>
            <p:spPr bwMode="auto">
              <a:xfrm>
                <a:off x="4704" y="1728"/>
                <a:ext cx="288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36" name="Line 468"/>
              <p:cNvSpPr>
                <a:spLocks noChangeShapeType="1"/>
              </p:cNvSpPr>
              <p:nvPr/>
            </p:nvSpPr>
            <p:spPr bwMode="auto">
              <a:xfrm flipH="1">
                <a:off x="5088" y="1728"/>
                <a:ext cx="288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37" name="Line 469"/>
              <p:cNvSpPr>
                <a:spLocks noChangeShapeType="1"/>
              </p:cNvSpPr>
              <p:nvPr/>
            </p:nvSpPr>
            <p:spPr bwMode="auto">
              <a:xfrm>
                <a:off x="4992" y="1872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38" name="Line 470"/>
              <p:cNvSpPr>
                <a:spLocks noChangeShapeType="1"/>
              </p:cNvSpPr>
              <p:nvPr/>
            </p:nvSpPr>
            <p:spPr bwMode="auto">
              <a:xfrm>
                <a:off x="5088" y="1872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673239" name="Group 471"/>
            <p:cNvGrpSpPr>
              <a:grpSpLocks/>
            </p:cNvGrpSpPr>
            <p:nvPr/>
          </p:nvGrpSpPr>
          <p:grpSpPr bwMode="auto">
            <a:xfrm>
              <a:off x="2981" y="2366"/>
              <a:ext cx="103" cy="136"/>
              <a:chOff x="4704" y="1200"/>
              <a:chExt cx="672" cy="816"/>
            </a:xfrm>
          </p:grpSpPr>
          <p:sp>
            <p:nvSpPr>
              <p:cNvPr id="673240" name="Line 472"/>
              <p:cNvSpPr>
                <a:spLocks noChangeShapeType="1"/>
              </p:cNvSpPr>
              <p:nvPr/>
            </p:nvSpPr>
            <p:spPr bwMode="auto">
              <a:xfrm flipH="1">
                <a:off x="4704" y="1200"/>
                <a:ext cx="33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41" name="Line 473"/>
              <p:cNvSpPr>
                <a:spLocks noChangeShapeType="1"/>
              </p:cNvSpPr>
              <p:nvPr/>
            </p:nvSpPr>
            <p:spPr bwMode="auto">
              <a:xfrm>
                <a:off x="5040" y="1200"/>
                <a:ext cx="33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42" name="Line 474"/>
              <p:cNvSpPr>
                <a:spLocks noChangeShapeType="1"/>
              </p:cNvSpPr>
              <p:nvPr/>
            </p:nvSpPr>
            <p:spPr bwMode="auto">
              <a:xfrm>
                <a:off x="4704" y="1344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43" name="Line 475"/>
              <p:cNvSpPr>
                <a:spLocks noChangeShapeType="1"/>
              </p:cNvSpPr>
              <p:nvPr/>
            </p:nvSpPr>
            <p:spPr bwMode="auto">
              <a:xfrm>
                <a:off x="5376" y="1344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44" name="Line 476"/>
              <p:cNvSpPr>
                <a:spLocks noChangeShapeType="1"/>
              </p:cNvSpPr>
              <p:nvPr/>
            </p:nvSpPr>
            <p:spPr bwMode="auto">
              <a:xfrm>
                <a:off x="4704" y="1728"/>
                <a:ext cx="288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45" name="Line 477"/>
              <p:cNvSpPr>
                <a:spLocks noChangeShapeType="1"/>
              </p:cNvSpPr>
              <p:nvPr/>
            </p:nvSpPr>
            <p:spPr bwMode="auto">
              <a:xfrm flipH="1">
                <a:off x="5088" y="1728"/>
                <a:ext cx="288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46" name="Line 478"/>
              <p:cNvSpPr>
                <a:spLocks noChangeShapeType="1"/>
              </p:cNvSpPr>
              <p:nvPr/>
            </p:nvSpPr>
            <p:spPr bwMode="auto">
              <a:xfrm>
                <a:off x="4992" y="1872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47" name="Line 479"/>
              <p:cNvSpPr>
                <a:spLocks noChangeShapeType="1"/>
              </p:cNvSpPr>
              <p:nvPr/>
            </p:nvSpPr>
            <p:spPr bwMode="auto">
              <a:xfrm>
                <a:off x="5088" y="1872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673248" name="Group 480"/>
            <p:cNvGrpSpPr>
              <a:grpSpLocks/>
            </p:cNvGrpSpPr>
            <p:nvPr/>
          </p:nvGrpSpPr>
          <p:grpSpPr bwMode="auto">
            <a:xfrm rot="19800000">
              <a:off x="2611" y="2401"/>
              <a:ext cx="268" cy="169"/>
              <a:chOff x="642" y="2553"/>
              <a:chExt cx="613" cy="540"/>
            </a:xfrm>
          </p:grpSpPr>
          <p:grpSp>
            <p:nvGrpSpPr>
              <p:cNvPr id="673249" name="Group 481"/>
              <p:cNvGrpSpPr>
                <a:grpSpLocks/>
              </p:cNvGrpSpPr>
              <p:nvPr/>
            </p:nvGrpSpPr>
            <p:grpSpPr bwMode="auto">
              <a:xfrm>
                <a:off x="927" y="2582"/>
                <a:ext cx="43" cy="233"/>
                <a:chOff x="5088" y="2160"/>
                <a:chExt cx="144" cy="767"/>
              </a:xfrm>
            </p:grpSpPr>
            <p:sp>
              <p:nvSpPr>
                <p:cNvPr id="673250" name="Rectangle 482"/>
                <p:cNvSpPr>
                  <a:spLocks noChangeArrowheads="1"/>
                </p:cNvSpPr>
                <p:nvPr/>
              </p:nvSpPr>
              <p:spPr bwMode="auto">
                <a:xfrm flipV="1">
                  <a:off x="5088" y="2160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51" name="Rectangle 483"/>
                <p:cNvSpPr>
                  <a:spLocks noChangeArrowheads="1"/>
                </p:cNvSpPr>
                <p:nvPr/>
              </p:nvSpPr>
              <p:spPr bwMode="auto">
                <a:xfrm flipV="1">
                  <a:off x="5088" y="220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52" name="Rectangle 484"/>
                <p:cNvSpPr>
                  <a:spLocks noChangeArrowheads="1"/>
                </p:cNvSpPr>
                <p:nvPr/>
              </p:nvSpPr>
              <p:spPr bwMode="auto">
                <a:xfrm flipV="1">
                  <a:off x="5088" y="225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53" name="Rectangle 485"/>
                <p:cNvSpPr>
                  <a:spLocks noChangeArrowheads="1"/>
                </p:cNvSpPr>
                <p:nvPr/>
              </p:nvSpPr>
              <p:spPr bwMode="auto">
                <a:xfrm flipV="1">
                  <a:off x="5088" y="2304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54" name="Rectangle 486"/>
                <p:cNvSpPr>
                  <a:spLocks noChangeArrowheads="1"/>
                </p:cNvSpPr>
                <p:nvPr/>
              </p:nvSpPr>
              <p:spPr bwMode="auto">
                <a:xfrm flipV="1">
                  <a:off x="5088" y="235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55" name="Rectangle 487"/>
                <p:cNvSpPr>
                  <a:spLocks noChangeArrowheads="1"/>
                </p:cNvSpPr>
                <p:nvPr/>
              </p:nvSpPr>
              <p:spPr bwMode="auto">
                <a:xfrm flipV="1">
                  <a:off x="5088" y="240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56" name="Rectangle 488"/>
                <p:cNvSpPr>
                  <a:spLocks noChangeArrowheads="1"/>
                </p:cNvSpPr>
                <p:nvPr/>
              </p:nvSpPr>
              <p:spPr bwMode="auto">
                <a:xfrm flipV="1">
                  <a:off x="5088" y="244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57" name="Rectangle 489"/>
                <p:cNvSpPr>
                  <a:spLocks noChangeArrowheads="1"/>
                </p:cNvSpPr>
                <p:nvPr/>
              </p:nvSpPr>
              <p:spPr bwMode="auto">
                <a:xfrm flipV="1">
                  <a:off x="5088" y="249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58" name="Rectangle 490"/>
                <p:cNvSpPr>
                  <a:spLocks noChangeArrowheads="1"/>
                </p:cNvSpPr>
                <p:nvPr/>
              </p:nvSpPr>
              <p:spPr bwMode="auto">
                <a:xfrm flipV="1">
                  <a:off x="5088" y="2544"/>
                  <a:ext cx="144" cy="48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59" name="Rectangle 491"/>
                <p:cNvSpPr>
                  <a:spLocks noChangeArrowheads="1"/>
                </p:cNvSpPr>
                <p:nvPr/>
              </p:nvSpPr>
              <p:spPr bwMode="auto">
                <a:xfrm flipV="1">
                  <a:off x="5088" y="259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60" name="Rectangle 492"/>
                <p:cNvSpPr>
                  <a:spLocks noChangeArrowheads="1"/>
                </p:cNvSpPr>
                <p:nvPr/>
              </p:nvSpPr>
              <p:spPr bwMode="auto">
                <a:xfrm flipV="1">
                  <a:off x="5088" y="264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61" name="Rectangle 493"/>
                <p:cNvSpPr>
                  <a:spLocks noChangeArrowheads="1"/>
                </p:cNvSpPr>
                <p:nvPr/>
              </p:nvSpPr>
              <p:spPr bwMode="auto">
                <a:xfrm flipV="1">
                  <a:off x="5088" y="2688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62" name="Rectangle 494"/>
                <p:cNvSpPr>
                  <a:spLocks noChangeArrowheads="1"/>
                </p:cNvSpPr>
                <p:nvPr/>
              </p:nvSpPr>
              <p:spPr bwMode="auto">
                <a:xfrm flipV="1">
                  <a:off x="5088" y="2736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63" name="Rectangle 495"/>
                <p:cNvSpPr>
                  <a:spLocks noChangeArrowheads="1"/>
                </p:cNvSpPr>
                <p:nvPr/>
              </p:nvSpPr>
              <p:spPr bwMode="auto">
                <a:xfrm flipV="1">
                  <a:off x="5088" y="2784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64" name="Rectangle 496"/>
                <p:cNvSpPr>
                  <a:spLocks noChangeArrowheads="1"/>
                </p:cNvSpPr>
                <p:nvPr/>
              </p:nvSpPr>
              <p:spPr bwMode="auto">
                <a:xfrm flipV="1">
                  <a:off x="5088" y="2832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265" name="Rectangle 497"/>
                <p:cNvSpPr>
                  <a:spLocks noChangeArrowheads="1"/>
                </p:cNvSpPr>
                <p:nvPr/>
              </p:nvSpPr>
              <p:spPr bwMode="auto">
                <a:xfrm flipV="1">
                  <a:off x="5088" y="2880"/>
                  <a:ext cx="144" cy="47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673266" name="Rectangle 498"/>
              <p:cNvSpPr>
                <a:spLocks noChangeArrowheads="1"/>
              </p:cNvSpPr>
              <p:nvPr/>
            </p:nvSpPr>
            <p:spPr bwMode="auto">
              <a:xfrm>
                <a:off x="912" y="2553"/>
                <a:ext cx="73" cy="15"/>
              </a:xfrm>
              <a:prstGeom prst="rect">
                <a:avLst/>
              </a:prstGeom>
              <a:solidFill>
                <a:srgbClr val="9999FF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67" name="Rectangle 499"/>
              <p:cNvSpPr>
                <a:spLocks noChangeArrowheads="1"/>
              </p:cNvSpPr>
              <p:nvPr/>
            </p:nvSpPr>
            <p:spPr bwMode="auto">
              <a:xfrm>
                <a:off x="901" y="2816"/>
                <a:ext cx="95" cy="14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68" name="Line 500"/>
              <p:cNvSpPr>
                <a:spLocks noChangeShapeType="1"/>
              </p:cNvSpPr>
              <p:nvPr/>
            </p:nvSpPr>
            <p:spPr bwMode="auto">
              <a:xfrm>
                <a:off x="919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69" name="Line 501"/>
              <p:cNvSpPr>
                <a:spLocks noChangeShapeType="1"/>
              </p:cNvSpPr>
              <p:nvPr/>
            </p:nvSpPr>
            <p:spPr bwMode="auto">
              <a:xfrm>
                <a:off x="934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70" name="Line 502"/>
              <p:cNvSpPr>
                <a:spLocks noChangeShapeType="1"/>
              </p:cNvSpPr>
              <p:nvPr/>
            </p:nvSpPr>
            <p:spPr bwMode="auto">
              <a:xfrm>
                <a:off x="949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71" name="Line 503"/>
              <p:cNvSpPr>
                <a:spLocks noChangeShapeType="1"/>
              </p:cNvSpPr>
              <p:nvPr/>
            </p:nvSpPr>
            <p:spPr bwMode="auto">
              <a:xfrm>
                <a:off x="963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72" name="Line 504"/>
              <p:cNvSpPr>
                <a:spLocks noChangeShapeType="1"/>
              </p:cNvSpPr>
              <p:nvPr/>
            </p:nvSpPr>
            <p:spPr bwMode="auto">
              <a:xfrm>
                <a:off x="978" y="2830"/>
                <a:ext cx="0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73" name="Line 505"/>
              <p:cNvSpPr>
                <a:spLocks noChangeShapeType="1"/>
              </p:cNvSpPr>
              <p:nvPr/>
            </p:nvSpPr>
            <p:spPr bwMode="auto">
              <a:xfrm flipH="1">
                <a:off x="759" y="2830"/>
                <a:ext cx="146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74" name="Line 506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146" cy="2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75" name="Line 507"/>
              <p:cNvSpPr>
                <a:spLocks noChangeShapeType="1"/>
              </p:cNvSpPr>
              <p:nvPr/>
            </p:nvSpPr>
            <p:spPr bwMode="auto">
              <a:xfrm flipH="1">
                <a:off x="642" y="2859"/>
                <a:ext cx="117" cy="10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76" name="Line 508"/>
              <p:cNvSpPr>
                <a:spLocks noChangeShapeType="1"/>
              </p:cNvSpPr>
              <p:nvPr/>
            </p:nvSpPr>
            <p:spPr bwMode="auto">
              <a:xfrm>
                <a:off x="1138" y="2859"/>
                <a:ext cx="117" cy="10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77" name="Line 509"/>
              <p:cNvSpPr>
                <a:spLocks noChangeShapeType="1"/>
              </p:cNvSpPr>
              <p:nvPr/>
            </p:nvSpPr>
            <p:spPr bwMode="auto">
              <a:xfrm flipH="1">
                <a:off x="773" y="2830"/>
                <a:ext cx="132" cy="7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78" name="Line 510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132" cy="73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79" name="Line 511"/>
              <p:cNvSpPr>
                <a:spLocks noChangeShapeType="1"/>
              </p:cNvSpPr>
              <p:nvPr/>
            </p:nvSpPr>
            <p:spPr bwMode="auto">
              <a:xfrm flipH="1">
                <a:off x="686" y="2903"/>
                <a:ext cx="87" cy="1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80" name="Line 512"/>
              <p:cNvSpPr>
                <a:spLocks noChangeShapeType="1"/>
              </p:cNvSpPr>
              <p:nvPr/>
            </p:nvSpPr>
            <p:spPr bwMode="auto">
              <a:xfrm>
                <a:off x="1124" y="2903"/>
                <a:ext cx="87" cy="13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81" name="Line 513"/>
              <p:cNvSpPr>
                <a:spLocks noChangeShapeType="1"/>
              </p:cNvSpPr>
              <p:nvPr/>
            </p:nvSpPr>
            <p:spPr bwMode="auto">
              <a:xfrm flipH="1">
                <a:off x="832" y="2830"/>
                <a:ext cx="73" cy="11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82" name="Line 514"/>
              <p:cNvSpPr>
                <a:spLocks noChangeShapeType="1"/>
              </p:cNvSpPr>
              <p:nvPr/>
            </p:nvSpPr>
            <p:spPr bwMode="auto">
              <a:xfrm>
                <a:off x="992" y="2830"/>
                <a:ext cx="73" cy="11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83" name="Line 515"/>
              <p:cNvSpPr>
                <a:spLocks noChangeShapeType="1"/>
              </p:cNvSpPr>
              <p:nvPr/>
            </p:nvSpPr>
            <p:spPr bwMode="auto">
              <a:xfrm flipH="1">
                <a:off x="788" y="2947"/>
                <a:ext cx="44" cy="14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84" name="Line 516"/>
              <p:cNvSpPr>
                <a:spLocks noChangeShapeType="1"/>
              </p:cNvSpPr>
              <p:nvPr/>
            </p:nvSpPr>
            <p:spPr bwMode="auto">
              <a:xfrm>
                <a:off x="1065" y="2947"/>
                <a:ext cx="44" cy="146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673285" name="Group 517"/>
            <p:cNvGrpSpPr>
              <a:grpSpLocks/>
            </p:cNvGrpSpPr>
            <p:nvPr/>
          </p:nvGrpSpPr>
          <p:grpSpPr bwMode="auto">
            <a:xfrm>
              <a:off x="2889" y="2292"/>
              <a:ext cx="103" cy="136"/>
              <a:chOff x="4704" y="1200"/>
              <a:chExt cx="672" cy="816"/>
            </a:xfrm>
          </p:grpSpPr>
          <p:sp>
            <p:nvSpPr>
              <p:cNvPr id="673286" name="Line 518"/>
              <p:cNvSpPr>
                <a:spLocks noChangeShapeType="1"/>
              </p:cNvSpPr>
              <p:nvPr/>
            </p:nvSpPr>
            <p:spPr bwMode="auto">
              <a:xfrm flipH="1">
                <a:off x="4704" y="1200"/>
                <a:ext cx="33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87" name="Line 519"/>
              <p:cNvSpPr>
                <a:spLocks noChangeShapeType="1"/>
              </p:cNvSpPr>
              <p:nvPr/>
            </p:nvSpPr>
            <p:spPr bwMode="auto">
              <a:xfrm>
                <a:off x="5040" y="1200"/>
                <a:ext cx="336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88" name="Line 520"/>
              <p:cNvSpPr>
                <a:spLocks noChangeShapeType="1"/>
              </p:cNvSpPr>
              <p:nvPr/>
            </p:nvSpPr>
            <p:spPr bwMode="auto">
              <a:xfrm>
                <a:off x="4704" y="1344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89" name="Line 521"/>
              <p:cNvSpPr>
                <a:spLocks noChangeShapeType="1"/>
              </p:cNvSpPr>
              <p:nvPr/>
            </p:nvSpPr>
            <p:spPr bwMode="auto">
              <a:xfrm>
                <a:off x="5376" y="1344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90" name="Line 522"/>
              <p:cNvSpPr>
                <a:spLocks noChangeShapeType="1"/>
              </p:cNvSpPr>
              <p:nvPr/>
            </p:nvSpPr>
            <p:spPr bwMode="auto">
              <a:xfrm>
                <a:off x="4704" y="1728"/>
                <a:ext cx="288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91" name="Line 523"/>
              <p:cNvSpPr>
                <a:spLocks noChangeShapeType="1"/>
              </p:cNvSpPr>
              <p:nvPr/>
            </p:nvSpPr>
            <p:spPr bwMode="auto">
              <a:xfrm flipH="1">
                <a:off x="5088" y="1728"/>
                <a:ext cx="288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92" name="Line 524"/>
              <p:cNvSpPr>
                <a:spLocks noChangeShapeType="1"/>
              </p:cNvSpPr>
              <p:nvPr/>
            </p:nvSpPr>
            <p:spPr bwMode="auto">
              <a:xfrm>
                <a:off x="4992" y="1872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673293" name="Line 525"/>
              <p:cNvSpPr>
                <a:spLocks noChangeShapeType="1"/>
              </p:cNvSpPr>
              <p:nvPr/>
            </p:nvSpPr>
            <p:spPr bwMode="auto">
              <a:xfrm>
                <a:off x="5088" y="1872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sp>
          <p:nvSpPr>
            <p:cNvPr id="673294" name="AutoShape 526"/>
            <p:cNvSpPr>
              <a:spLocks/>
            </p:cNvSpPr>
            <p:nvPr/>
          </p:nvSpPr>
          <p:spPr bwMode="auto">
            <a:xfrm rot="16200000">
              <a:off x="2468" y="3415"/>
              <a:ext cx="724" cy="594"/>
            </a:xfrm>
            <a:prstGeom prst="leftBracket">
              <a:avLst>
                <a:gd name="adj" fmla="val 8333"/>
              </a:avLst>
            </a:prstGeom>
            <a:solidFill>
              <a:schemeClr val="bg1"/>
            </a:solidFill>
            <a:ln w="3810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ea typeface="黑体" pitchFamily="49" charset="-122"/>
                <a:cs typeface="Times New Roman" pitchFamily="18" charset="0"/>
              </a:endParaRPr>
            </a:p>
          </p:txBody>
        </p:sp>
        <p:grpSp>
          <p:nvGrpSpPr>
            <p:cNvPr id="673295" name="Group 527"/>
            <p:cNvGrpSpPr>
              <a:grpSpLocks/>
            </p:cNvGrpSpPr>
            <p:nvPr/>
          </p:nvGrpSpPr>
          <p:grpSpPr bwMode="auto">
            <a:xfrm>
              <a:off x="2793" y="3695"/>
              <a:ext cx="269" cy="296"/>
              <a:chOff x="1451" y="3485"/>
              <a:chExt cx="436" cy="491"/>
            </a:xfrm>
          </p:grpSpPr>
          <p:sp>
            <p:nvSpPr>
              <p:cNvPr id="673296" name="Freeform 528"/>
              <p:cNvSpPr>
                <a:spLocks/>
              </p:cNvSpPr>
              <p:nvPr/>
            </p:nvSpPr>
            <p:spPr bwMode="auto">
              <a:xfrm flipH="1">
                <a:off x="1663" y="3495"/>
                <a:ext cx="27" cy="102"/>
              </a:xfrm>
              <a:custGeom>
                <a:avLst/>
                <a:gdLst/>
                <a:ahLst/>
                <a:cxnLst>
                  <a:cxn ang="0">
                    <a:pos x="366" y="150"/>
                  </a:cxn>
                  <a:cxn ang="0">
                    <a:pos x="124" y="48"/>
                  </a:cxn>
                  <a:cxn ang="0">
                    <a:pos x="13" y="438"/>
                  </a:cxn>
                  <a:cxn ang="0">
                    <a:pos x="199" y="206"/>
                  </a:cxn>
                  <a:cxn ang="0">
                    <a:pos x="384" y="429"/>
                  </a:cxn>
                  <a:cxn ang="0">
                    <a:pos x="533" y="364"/>
                  </a:cxn>
                  <a:cxn ang="0">
                    <a:pos x="431" y="224"/>
                  </a:cxn>
                  <a:cxn ang="0">
                    <a:pos x="59" y="559"/>
                  </a:cxn>
                  <a:cxn ang="0">
                    <a:pos x="245" y="596"/>
                  </a:cxn>
                </a:cxnLst>
                <a:rect l="0" t="0" r="r" b="b"/>
                <a:pathLst>
                  <a:path w="541" h="621">
                    <a:moveTo>
                      <a:pt x="366" y="150"/>
                    </a:moveTo>
                    <a:cubicBezTo>
                      <a:pt x="274" y="75"/>
                      <a:pt x="183" y="0"/>
                      <a:pt x="124" y="48"/>
                    </a:cubicBezTo>
                    <a:cubicBezTo>
                      <a:pt x="65" y="96"/>
                      <a:pt x="0" y="412"/>
                      <a:pt x="13" y="438"/>
                    </a:cubicBezTo>
                    <a:cubicBezTo>
                      <a:pt x="26" y="464"/>
                      <a:pt x="137" y="207"/>
                      <a:pt x="199" y="206"/>
                    </a:cubicBezTo>
                    <a:cubicBezTo>
                      <a:pt x="261" y="205"/>
                      <a:pt x="328" y="403"/>
                      <a:pt x="384" y="429"/>
                    </a:cubicBezTo>
                    <a:cubicBezTo>
                      <a:pt x="440" y="455"/>
                      <a:pt x="525" y="398"/>
                      <a:pt x="533" y="364"/>
                    </a:cubicBezTo>
                    <a:cubicBezTo>
                      <a:pt x="541" y="330"/>
                      <a:pt x="510" y="192"/>
                      <a:pt x="431" y="224"/>
                    </a:cubicBezTo>
                    <a:cubicBezTo>
                      <a:pt x="352" y="256"/>
                      <a:pt x="90" y="497"/>
                      <a:pt x="59" y="559"/>
                    </a:cubicBezTo>
                    <a:cubicBezTo>
                      <a:pt x="28" y="621"/>
                      <a:pt x="213" y="590"/>
                      <a:pt x="245" y="596"/>
                    </a:cubicBezTo>
                  </a:path>
                </a:pathLst>
              </a:custGeom>
              <a:noFill/>
              <a:ln w="25400" cap="flat" cmpd="sng">
                <a:solidFill>
                  <a:srgbClr val="00FF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b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grpSp>
            <p:nvGrpSpPr>
              <p:cNvPr id="673297" name="Group 529"/>
              <p:cNvGrpSpPr>
                <a:grpSpLocks/>
              </p:cNvGrpSpPr>
              <p:nvPr/>
            </p:nvGrpSpPr>
            <p:grpSpPr bwMode="auto">
              <a:xfrm>
                <a:off x="1451" y="3659"/>
                <a:ext cx="436" cy="317"/>
                <a:chOff x="642" y="2553"/>
                <a:chExt cx="613" cy="540"/>
              </a:xfrm>
            </p:grpSpPr>
            <p:grpSp>
              <p:nvGrpSpPr>
                <p:cNvPr id="673298" name="Group 530"/>
                <p:cNvGrpSpPr>
                  <a:grpSpLocks/>
                </p:cNvGrpSpPr>
                <p:nvPr/>
              </p:nvGrpSpPr>
              <p:grpSpPr bwMode="auto">
                <a:xfrm>
                  <a:off x="927" y="2582"/>
                  <a:ext cx="43" cy="233"/>
                  <a:chOff x="5088" y="2160"/>
                  <a:chExt cx="144" cy="767"/>
                </a:xfrm>
              </p:grpSpPr>
              <p:sp>
                <p:nvSpPr>
                  <p:cNvPr id="673299" name="Rectangle 53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160"/>
                    <a:ext cx="144" cy="48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00" name="Rectangle 53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208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01" name="Rectangle 53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256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02" name="Rectangle 53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304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03" name="Rectangle 53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352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04" name="Rectangle 53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400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05" name="Rectangle 537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448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06" name="Rectangle 53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496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07" name="Rectangle 53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544"/>
                    <a:ext cx="144" cy="48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08" name="Rectangle 54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592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09" name="Rectangle 54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640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10" name="Rectangle 54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688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11" name="Rectangle 54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736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12" name="Rectangle 54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784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13" name="Rectangle 54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832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14" name="Rectangle 54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880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673315" name="Rectangle 547"/>
                <p:cNvSpPr>
                  <a:spLocks noChangeArrowheads="1"/>
                </p:cNvSpPr>
                <p:nvPr/>
              </p:nvSpPr>
              <p:spPr bwMode="auto">
                <a:xfrm>
                  <a:off x="912" y="2553"/>
                  <a:ext cx="73" cy="15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16" name="Rectangle 548"/>
                <p:cNvSpPr>
                  <a:spLocks noChangeArrowheads="1"/>
                </p:cNvSpPr>
                <p:nvPr/>
              </p:nvSpPr>
              <p:spPr bwMode="auto">
                <a:xfrm>
                  <a:off x="901" y="2816"/>
                  <a:ext cx="95" cy="14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17" name="Line 549"/>
                <p:cNvSpPr>
                  <a:spLocks noChangeShapeType="1"/>
                </p:cNvSpPr>
                <p:nvPr/>
              </p:nvSpPr>
              <p:spPr bwMode="auto">
                <a:xfrm>
                  <a:off x="919" y="2830"/>
                  <a:ext cx="0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18" name="Line 550"/>
                <p:cNvSpPr>
                  <a:spLocks noChangeShapeType="1"/>
                </p:cNvSpPr>
                <p:nvPr/>
              </p:nvSpPr>
              <p:spPr bwMode="auto">
                <a:xfrm>
                  <a:off x="934" y="2830"/>
                  <a:ext cx="0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19" name="Line 551"/>
                <p:cNvSpPr>
                  <a:spLocks noChangeShapeType="1"/>
                </p:cNvSpPr>
                <p:nvPr/>
              </p:nvSpPr>
              <p:spPr bwMode="auto">
                <a:xfrm>
                  <a:off x="949" y="2830"/>
                  <a:ext cx="0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20" name="Line 552"/>
                <p:cNvSpPr>
                  <a:spLocks noChangeShapeType="1"/>
                </p:cNvSpPr>
                <p:nvPr/>
              </p:nvSpPr>
              <p:spPr bwMode="auto">
                <a:xfrm>
                  <a:off x="963" y="2830"/>
                  <a:ext cx="0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21" name="Line 553"/>
                <p:cNvSpPr>
                  <a:spLocks noChangeShapeType="1"/>
                </p:cNvSpPr>
                <p:nvPr/>
              </p:nvSpPr>
              <p:spPr bwMode="auto">
                <a:xfrm>
                  <a:off x="978" y="2830"/>
                  <a:ext cx="0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22" name="Line 554"/>
                <p:cNvSpPr>
                  <a:spLocks noChangeShapeType="1"/>
                </p:cNvSpPr>
                <p:nvPr/>
              </p:nvSpPr>
              <p:spPr bwMode="auto">
                <a:xfrm flipH="1">
                  <a:off x="759" y="2830"/>
                  <a:ext cx="146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23" name="Line 555"/>
                <p:cNvSpPr>
                  <a:spLocks noChangeShapeType="1"/>
                </p:cNvSpPr>
                <p:nvPr/>
              </p:nvSpPr>
              <p:spPr bwMode="auto">
                <a:xfrm>
                  <a:off x="992" y="2830"/>
                  <a:ext cx="146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24" name="Line 556"/>
                <p:cNvSpPr>
                  <a:spLocks noChangeShapeType="1"/>
                </p:cNvSpPr>
                <p:nvPr/>
              </p:nvSpPr>
              <p:spPr bwMode="auto">
                <a:xfrm flipH="1">
                  <a:off x="642" y="2859"/>
                  <a:ext cx="117" cy="103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25" name="Line 557"/>
                <p:cNvSpPr>
                  <a:spLocks noChangeShapeType="1"/>
                </p:cNvSpPr>
                <p:nvPr/>
              </p:nvSpPr>
              <p:spPr bwMode="auto">
                <a:xfrm>
                  <a:off x="1138" y="2859"/>
                  <a:ext cx="117" cy="103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26" name="Line 558"/>
                <p:cNvSpPr>
                  <a:spLocks noChangeShapeType="1"/>
                </p:cNvSpPr>
                <p:nvPr/>
              </p:nvSpPr>
              <p:spPr bwMode="auto">
                <a:xfrm flipH="1">
                  <a:off x="773" y="2830"/>
                  <a:ext cx="132" cy="73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27" name="Line 559"/>
                <p:cNvSpPr>
                  <a:spLocks noChangeShapeType="1"/>
                </p:cNvSpPr>
                <p:nvPr/>
              </p:nvSpPr>
              <p:spPr bwMode="auto">
                <a:xfrm>
                  <a:off x="992" y="2830"/>
                  <a:ext cx="132" cy="73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28" name="Line 560"/>
                <p:cNvSpPr>
                  <a:spLocks noChangeShapeType="1"/>
                </p:cNvSpPr>
                <p:nvPr/>
              </p:nvSpPr>
              <p:spPr bwMode="auto">
                <a:xfrm flipH="1">
                  <a:off x="686" y="2903"/>
                  <a:ext cx="87" cy="132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29" name="Line 561"/>
                <p:cNvSpPr>
                  <a:spLocks noChangeShapeType="1"/>
                </p:cNvSpPr>
                <p:nvPr/>
              </p:nvSpPr>
              <p:spPr bwMode="auto">
                <a:xfrm>
                  <a:off x="1124" y="2903"/>
                  <a:ext cx="87" cy="132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30" name="Line 562"/>
                <p:cNvSpPr>
                  <a:spLocks noChangeShapeType="1"/>
                </p:cNvSpPr>
                <p:nvPr/>
              </p:nvSpPr>
              <p:spPr bwMode="auto">
                <a:xfrm flipH="1">
                  <a:off x="832" y="2830"/>
                  <a:ext cx="73" cy="117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31" name="Line 563"/>
                <p:cNvSpPr>
                  <a:spLocks noChangeShapeType="1"/>
                </p:cNvSpPr>
                <p:nvPr/>
              </p:nvSpPr>
              <p:spPr bwMode="auto">
                <a:xfrm>
                  <a:off x="992" y="2830"/>
                  <a:ext cx="73" cy="117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32" name="Line 564"/>
                <p:cNvSpPr>
                  <a:spLocks noChangeShapeType="1"/>
                </p:cNvSpPr>
                <p:nvPr/>
              </p:nvSpPr>
              <p:spPr bwMode="auto">
                <a:xfrm flipH="1">
                  <a:off x="788" y="2947"/>
                  <a:ext cx="44" cy="14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33" name="Line 565"/>
                <p:cNvSpPr>
                  <a:spLocks noChangeShapeType="1"/>
                </p:cNvSpPr>
                <p:nvPr/>
              </p:nvSpPr>
              <p:spPr bwMode="auto">
                <a:xfrm>
                  <a:off x="1065" y="2947"/>
                  <a:ext cx="44" cy="14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673334" name="Group 566"/>
              <p:cNvGrpSpPr>
                <a:grpSpLocks/>
              </p:cNvGrpSpPr>
              <p:nvPr/>
            </p:nvGrpSpPr>
            <p:grpSpPr bwMode="auto">
              <a:xfrm>
                <a:off x="1616" y="3485"/>
                <a:ext cx="121" cy="165"/>
                <a:chOff x="4704" y="1200"/>
                <a:chExt cx="672" cy="816"/>
              </a:xfrm>
            </p:grpSpPr>
            <p:sp>
              <p:nvSpPr>
                <p:cNvPr id="673335" name="Line 567"/>
                <p:cNvSpPr>
                  <a:spLocks noChangeShapeType="1"/>
                </p:cNvSpPr>
                <p:nvPr/>
              </p:nvSpPr>
              <p:spPr bwMode="auto">
                <a:xfrm flipH="1">
                  <a:off x="4704" y="1200"/>
                  <a:ext cx="336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36" name="Line 568"/>
                <p:cNvSpPr>
                  <a:spLocks noChangeShapeType="1"/>
                </p:cNvSpPr>
                <p:nvPr/>
              </p:nvSpPr>
              <p:spPr bwMode="auto">
                <a:xfrm>
                  <a:off x="5040" y="1200"/>
                  <a:ext cx="336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37" name="Line 569"/>
                <p:cNvSpPr>
                  <a:spLocks noChangeShapeType="1"/>
                </p:cNvSpPr>
                <p:nvPr/>
              </p:nvSpPr>
              <p:spPr bwMode="auto">
                <a:xfrm>
                  <a:off x="4704" y="134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38" name="Line 570"/>
                <p:cNvSpPr>
                  <a:spLocks noChangeShapeType="1"/>
                </p:cNvSpPr>
                <p:nvPr/>
              </p:nvSpPr>
              <p:spPr bwMode="auto">
                <a:xfrm>
                  <a:off x="5376" y="134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39" name="Line 571"/>
                <p:cNvSpPr>
                  <a:spLocks noChangeShapeType="1"/>
                </p:cNvSpPr>
                <p:nvPr/>
              </p:nvSpPr>
              <p:spPr bwMode="auto">
                <a:xfrm>
                  <a:off x="4704" y="1728"/>
                  <a:ext cx="288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40" name="Line 572"/>
                <p:cNvSpPr>
                  <a:spLocks noChangeShapeType="1"/>
                </p:cNvSpPr>
                <p:nvPr/>
              </p:nvSpPr>
              <p:spPr bwMode="auto">
                <a:xfrm flipH="1">
                  <a:off x="5088" y="1728"/>
                  <a:ext cx="288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41" name="Line 573"/>
                <p:cNvSpPr>
                  <a:spLocks noChangeShapeType="1"/>
                </p:cNvSpPr>
                <p:nvPr/>
              </p:nvSpPr>
              <p:spPr bwMode="auto">
                <a:xfrm>
                  <a:off x="4992" y="187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42" name="Line 574"/>
                <p:cNvSpPr>
                  <a:spLocks noChangeShapeType="1"/>
                </p:cNvSpPr>
                <p:nvPr/>
              </p:nvSpPr>
              <p:spPr bwMode="auto">
                <a:xfrm>
                  <a:off x="5088" y="187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673343" name="Group 575"/>
            <p:cNvGrpSpPr>
              <a:grpSpLocks/>
            </p:cNvGrpSpPr>
            <p:nvPr/>
          </p:nvGrpSpPr>
          <p:grpSpPr bwMode="auto">
            <a:xfrm>
              <a:off x="2561" y="3556"/>
              <a:ext cx="269" cy="296"/>
              <a:chOff x="1451" y="3485"/>
              <a:chExt cx="436" cy="491"/>
            </a:xfrm>
          </p:grpSpPr>
          <p:sp>
            <p:nvSpPr>
              <p:cNvPr id="673344" name="Freeform 576"/>
              <p:cNvSpPr>
                <a:spLocks/>
              </p:cNvSpPr>
              <p:nvPr/>
            </p:nvSpPr>
            <p:spPr bwMode="auto">
              <a:xfrm flipH="1">
                <a:off x="1663" y="3495"/>
                <a:ext cx="27" cy="102"/>
              </a:xfrm>
              <a:custGeom>
                <a:avLst/>
                <a:gdLst/>
                <a:ahLst/>
                <a:cxnLst>
                  <a:cxn ang="0">
                    <a:pos x="366" y="150"/>
                  </a:cxn>
                  <a:cxn ang="0">
                    <a:pos x="124" y="48"/>
                  </a:cxn>
                  <a:cxn ang="0">
                    <a:pos x="13" y="438"/>
                  </a:cxn>
                  <a:cxn ang="0">
                    <a:pos x="199" y="206"/>
                  </a:cxn>
                  <a:cxn ang="0">
                    <a:pos x="384" y="429"/>
                  </a:cxn>
                  <a:cxn ang="0">
                    <a:pos x="533" y="364"/>
                  </a:cxn>
                  <a:cxn ang="0">
                    <a:pos x="431" y="224"/>
                  </a:cxn>
                  <a:cxn ang="0">
                    <a:pos x="59" y="559"/>
                  </a:cxn>
                  <a:cxn ang="0">
                    <a:pos x="245" y="596"/>
                  </a:cxn>
                </a:cxnLst>
                <a:rect l="0" t="0" r="r" b="b"/>
                <a:pathLst>
                  <a:path w="541" h="621">
                    <a:moveTo>
                      <a:pt x="366" y="150"/>
                    </a:moveTo>
                    <a:cubicBezTo>
                      <a:pt x="274" y="75"/>
                      <a:pt x="183" y="0"/>
                      <a:pt x="124" y="48"/>
                    </a:cubicBezTo>
                    <a:cubicBezTo>
                      <a:pt x="65" y="96"/>
                      <a:pt x="0" y="412"/>
                      <a:pt x="13" y="438"/>
                    </a:cubicBezTo>
                    <a:cubicBezTo>
                      <a:pt x="26" y="464"/>
                      <a:pt x="137" y="207"/>
                      <a:pt x="199" y="206"/>
                    </a:cubicBezTo>
                    <a:cubicBezTo>
                      <a:pt x="261" y="205"/>
                      <a:pt x="328" y="403"/>
                      <a:pt x="384" y="429"/>
                    </a:cubicBezTo>
                    <a:cubicBezTo>
                      <a:pt x="440" y="455"/>
                      <a:pt x="525" y="398"/>
                      <a:pt x="533" y="364"/>
                    </a:cubicBezTo>
                    <a:cubicBezTo>
                      <a:pt x="541" y="330"/>
                      <a:pt x="510" y="192"/>
                      <a:pt x="431" y="224"/>
                    </a:cubicBezTo>
                    <a:cubicBezTo>
                      <a:pt x="352" y="256"/>
                      <a:pt x="90" y="497"/>
                      <a:pt x="59" y="559"/>
                    </a:cubicBezTo>
                    <a:cubicBezTo>
                      <a:pt x="28" y="621"/>
                      <a:pt x="213" y="590"/>
                      <a:pt x="245" y="596"/>
                    </a:cubicBezTo>
                  </a:path>
                </a:pathLst>
              </a:custGeom>
              <a:noFill/>
              <a:ln w="25400" cap="flat" cmpd="sng">
                <a:solidFill>
                  <a:srgbClr val="00FF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b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grpSp>
            <p:nvGrpSpPr>
              <p:cNvPr id="673345" name="Group 577"/>
              <p:cNvGrpSpPr>
                <a:grpSpLocks/>
              </p:cNvGrpSpPr>
              <p:nvPr/>
            </p:nvGrpSpPr>
            <p:grpSpPr bwMode="auto">
              <a:xfrm>
                <a:off x="1451" y="3659"/>
                <a:ext cx="436" cy="317"/>
                <a:chOff x="642" y="2553"/>
                <a:chExt cx="613" cy="540"/>
              </a:xfrm>
            </p:grpSpPr>
            <p:grpSp>
              <p:nvGrpSpPr>
                <p:cNvPr id="673346" name="Group 578"/>
                <p:cNvGrpSpPr>
                  <a:grpSpLocks/>
                </p:cNvGrpSpPr>
                <p:nvPr/>
              </p:nvGrpSpPr>
              <p:grpSpPr bwMode="auto">
                <a:xfrm>
                  <a:off x="927" y="2582"/>
                  <a:ext cx="43" cy="233"/>
                  <a:chOff x="5088" y="2160"/>
                  <a:chExt cx="144" cy="767"/>
                </a:xfrm>
              </p:grpSpPr>
              <p:sp>
                <p:nvSpPr>
                  <p:cNvPr id="673347" name="Rectangle 57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160"/>
                    <a:ext cx="144" cy="48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48" name="Rectangle 58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208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49" name="Rectangle 58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256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50" name="Rectangle 58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304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51" name="Rectangle 58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352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52" name="Rectangle 58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400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53" name="Rectangle 58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448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54" name="Rectangle 58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496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55" name="Rectangle 587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544"/>
                    <a:ext cx="144" cy="48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56" name="Rectangle 58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592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57" name="Rectangle 58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640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58" name="Rectangle 59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688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59" name="Rectangle 59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736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60" name="Rectangle 59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784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61" name="Rectangle 59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832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62" name="Rectangle 59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880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673363" name="Rectangle 595"/>
                <p:cNvSpPr>
                  <a:spLocks noChangeArrowheads="1"/>
                </p:cNvSpPr>
                <p:nvPr/>
              </p:nvSpPr>
              <p:spPr bwMode="auto">
                <a:xfrm>
                  <a:off x="912" y="2553"/>
                  <a:ext cx="73" cy="15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64" name="Rectangle 596"/>
                <p:cNvSpPr>
                  <a:spLocks noChangeArrowheads="1"/>
                </p:cNvSpPr>
                <p:nvPr/>
              </p:nvSpPr>
              <p:spPr bwMode="auto">
                <a:xfrm>
                  <a:off x="901" y="2816"/>
                  <a:ext cx="95" cy="14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65" name="Line 597"/>
                <p:cNvSpPr>
                  <a:spLocks noChangeShapeType="1"/>
                </p:cNvSpPr>
                <p:nvPr/>
              </p:nvSpPr>
              <p:spPr bwMode="auto">
                <a:xfrm>
                  <a:off x="919" y="2830"/>
                  <a:ext cx="0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66" name="Line 598"/>
                <p:cNvSpPr>
                  <a:spLocks noChangeShapeType="1"/>
                </p:cNvSpPr>
                <p:nvPr/>
              </p:nvSpPr>
              <p:spPr bwMode="auto">
                <a:xfrm>
                  <a:off x="934" y="2830"/>
                  <a:ext cx="0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67" name="Line 599"/>
                <p:cNvSpPr>
                  <a:spLocks noChangeShapeType="1"/>
                </p:cNvSpPr>
                <p:nvPr/>
              </p:nvSpPr>
              <p:spPr bwMode="auto">
                <a:xfrm>
                  <a:off x="949" y="2830"/>
                  <a:ext cx="0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68" name="Line 600"/>
                <p:cNvSpPr>
                  <a:spLocks noChangeShapeType="1"/>
                </p:cNvSpPr>
                <p:nvPr/>
              </p:nvSpPr>
              <p:spPr bwMode="auto">
                <a:xfrm>
                  <a:off x="963" y="2830"/>
                  <a:ext cx="0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69" name="Line 601"/>
                <p:cNvSpPr>
                  <a:spLocks noChangeShapeType="1"/>
                </p:cNvSpPr>
                <p:nvPr/>
              </p:nvSpPr>
              <p:spPr bwMode="auto">
                <a:xfrm>
                  <a:off x="978" y="2830"/>
                  <a:ext cx="0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70" name="Line 602"/>
                <p:cNvSpPr>
                  <a:spLocks noChangeShapeType="1"/>
                </p:cNvSpPr>
                <p:nvPr/>
              </p:nvSpPr>
              <p:spPr bwMode="auto">
                <a:xfrm flipH="1">
                  <a:off x="759" y="2830"/>
                  <a:ext cx="146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71" name="Line 603"/>
                <p:cNvSpPr>
                  <a:spLocks noChangeShapeType="1"/>
                </p:cNvSpPr>
                <p:nvPr/>
              </p:nvSpPr>
              <p:spPr bwMode="auto">
                <a:xfrm>
                  <a:off x="992" y="2830"/>
                  <a:ext cx="146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72" name="Line 604"/>
                <p:cNvSpPr>
                  <a:spLocks noChangeShapeType="1"/>
                </p:cNvSpPr>
                <p:nvPr/>
              </p:nvSpPr>
              <p:spPr bwMode="auto">
                <a:xfrm flipH="1">
                  <a:off x="642" y="2859"/>
                  <a:ext cx="117" cy="103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73" name="Line 605"/>
                <p:cNvSpPr>
                  <a:spLocks noChangeShapeType="1"/>
                </p:cNvSpPr>
                <p:nvPr/>
              </p:nvSpPr>
              <p:spPr bwMode="auto">
                <a:xfrm>
                  <a:off x="1138" y="2859"/>
                  <a:ext cx="117" cy="103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74" name="Line 606"/>
                <p:cNvSpPr>
                  <a:spLocks noChangeShapeType="1"/>
                </p:cNvSpPr>
                <p:nvPr/>
              </p:nvSpPr>
              <p:spPr bwMode="auto">
                <a:xfrm flipH="1">
                  <a:off x="773" y="2830"/>
                  <a:ext cx="132" cy="73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75" name="Line 607"/>
                <p:cNvSpPr>
                  <a:spLocks noChangeShapeType="1"/>
                </p:cNvSpPr>
                <p:nvPr/>
              </p:nvSpPr>
              <p:spPr bwMode="auto">
                <a:xfrm>
                  <a:off x="992" y="2830"/>
                  <a:ext cx="132" cy="73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76" name="Line 608"/>
                <p:cNvSpPr>
                  <a:spLocks noChangeShapeType="1"/>
                </p:cNvSpPr>
                <p:nvPr/>
              </p:nvSpPr>
              <p:spPr bwMode="auto">
                <a:xfrm flipH="1">
                  <a:off x="686" y="2903"/>
                  <a:ext cx="87" cy="132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77" name="Line 609"/>
                <p:cNvSpPr>
                  <a:spLocks noChangeShapeType="1"/>
                </p:cNvSpPr>
                <p:nvPr/>
              </p:nvSpPr>
              <p:spPr bwMode="auto">
                <a:xfrm>
                  <a:off x="1124" y="2903"/>
                  <a:ext cx="87" cy="132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78" name="Line 610"/>
                <p:cNvSpPr>
                  <a:spLocks noChangeShapeType="1"/>
                </p:cNvSpPr>
                <p:nvPr/>
              </p:nvSpPr>
              <p:spPr bwMode="auto">
                <a:xfrm flipH="1">
                  <a:off x="832" y="2830"/>
                  <a:ext cx="73" cy="117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79" name="Line 611"/>
                <p:cNvSpPr>
                  <a:spLocks noChangeShapeType="1"/>
                </p:cNvSpPr>
                <p:nvPr/>
              </p:nvSpPr>
              <p:spPr bwMode="auto">
                <a:xfrm>
                  <a:off x="992" y="2830"/>
                  <a:ext cx="73" cy="117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80" name="Line 612"/>
                <p:cNvSpPr>
                  <a:spLocks noChangeShapeType="1"/>
                </p:cNvSpPr>
                <p:nvPr/>
              </p:nvSpPr>
              <p:spPr bwMode="auto">
                <a:xfrm flipH="1">
                  <a:off x="788" y="2947"/>
                  <a:ext cx="44" cy="14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81" name="Line 613"/>
                <p:cNvSpPr>
                  <a:spLocks noChangeShapeType="1"/>
                </p:cNvSpPr>
                <p:nvPr/>
              </p:nvSpPr>
              <p:spPr bwMode="auto">
                <a:xfrm>
                  <a:off x="1065" y="2947"/>
                  <a:ext cx="44" cy="14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673382" name="Group 614"/>
              <p:cNvGrpSpPr>
                <a:grpSpLocks/>
              </p:cNvGrpSpPr>
              <p:nvPr/>
            </p:nvGrpSpPr>
            <p:grpSpPr bwMode="auto">
              <a:xfrm>
                <a:off x="1616" y="3485"/>
                <a:ext cx="121" cy="165"/>
                <a:chOff x="4704" y="1200"/>
                <a:chExt cx="672" cy="816"/>
              </a:xfrm>
            </p:grpSpPr>
            <p:sp>
              <p:nvSpPr>
                <p:cNvPr id="673383" name="Line 615"/>
                <p:cNvSpPr>
                  <a:spLocks noChangeShapeType="1"/>
                </p:cNvSpPr>
                <p:nvPr/>
              </p:nvSpPr>
              <p:spPr bwMode="auto">
                <a:xfrm flipH="1">
                  <a:off x="4704" y="1200"/>
                  <a:ext cx="336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84" name="Line 616"/>
                <p:cNvSpPr>
                  <a:spLocks noChangeShapeType="1"/>
                </p:cNvSpPr>
                <p:nvPr/>
              </p:nvSpPr>
              <p:spPr bwMode="auto">
                <a:xfrm>
                  <a:off x="5040" y="1200"/>
                  <a:ext cx="336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85" name="Line 617"/>
                <p:cNvSpPr>
                  <a:spLocks noChangeShapeType="1"/>
                </p:cNvSpPr>
                <p:nvPr/>
              </p:nvSpPr>
              <p:spPr bwMode="auto">
                <a:xfrm>
                  <a:off x="4704" y="134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86" name="Line 618"/>
                <p:cNvSpPr>
                  <a:spLocks noChangeShapeType="1"/>
                </p:cNvSpPr>
                <p:nvPr/>
              </p:nvSpPr>
              <p:spPr bwMode="auto">
                <a:xfrm>
                  <a:off x="5376" y="134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87" name="Line 619"/>
                <p:cNvSpPr>
                  <a:spLocks noChangeShapeType="1"/>
                </p:cNvSpPr>
                <p:nvPr/>
              </p:nvSpPr>
              <p:spPr bwMode="auto">
                <a:xfrm>
                  <a:off x="4704" y="1728"/>
                  <a:ext cx="288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88" name="Line 620"/>
                <p:cNvSpPr>
                  <a:spLocks noChangeShapeType="1"/>
                </p:cNvSpPr>
                <p:nvPr/>
              </p:nvSpPr>
              <p:spPr bwMode="auto">
                <a:xfrm flipH="1">
                  <a:off x="5088" y="1728"/>
                  <a:ext cx="288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89" name="Line 621"/>
                <p:cNvSpPr>
                  <a:spLocks noChangeShapeType="1"/>
                </p:cNvSpPr>
                <p:nvPr/>
              </p:nvSpPr>
              <p:spPr bwMode="auto">
                <a:xfrm>
                  <a:off x="4992" y="187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390" name="Line 622"/>
                <p:cNvSpPr>
                  <a:spLocks noChangeShapeType="1"/>
                </p:cNvSpPr>
                <p:nvPr/>
              </p:nvSpPr>
              <p:spPr bwMode="auto">
                <a:xfrm>
                  <a:off x="5088" y="187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673391" name="Group 623"/>
            <p:cNvGrpSpPr>
              <a:grpSpLocks/>
            </p:cNvGrpSpPr>
            <p:nvPr/>
          </p:nvGrpSpPr>
          <p:grpSpPr bwMode="auto">
            <a:xfrm>
              <a:off x="2746" y="3426"/>
              <a:ext cx="269" cy="296"/>
              <a:chOff x="1451" y="3485"/>
              <a:chExt cx="436" cy="491"/>
            </a:xfrm>
          </p:grpSpPr>
          <p:sp>
            <p:nvSpPr>
              <p:cNvPr id="673392" name="Freeform 624"/>
              <p:cNvSpPr>
                <a:spLocks/>
              </p:cNvSpPr>
              <p:nvPr/>
            </p:nvSpPr>
            <p:spPr bwMode="auto">
              <a:xfrm flipH="1">
                <a:off x="1663" y="3495"/>
                <a:ext cx="27" cy="102"/>
              </a:xfrm>
              <a:custGeom>
                <a:avLst/>
                <a:gdLst/>
                <a:ahLst/>
                <a:cxnLst>
                  <a:cxn ang="0">
                    <a:pos x="366" y="150"/>
                  </a:cxn>
                  <a:cxn ang="0">
                    <a:pos x="124" y="48"/>
                  </a:cxn>
                  <a:cxn ang="0">
                    <a:pos x="13" y="438"/>
                  </a:cxn>
                  <a:cxn ang="0">
                    <a:pos x="199" y="206"/>
                  </a:cxn>
                  <a:cxn ang="0">
                    <a:pos x="384" y="429"/>
                  </a:cxn>
                  <a:cxn ang="0">
                    <a:pos x="533" y="364"/>
                  </a:cxn>
                  <a:cxn ang="0">
                    <a:pos x="431" y="224"/>
                  </a:cxn>
                  <a:cxn ang="0">
                    <a:pos x="59" y="559"/>
                  </a:cxn>
                  <a:cxn ang="0">
                    <a:pos x="245" y="596"/>
                  </a:cxn>
                </a:cxnLst>
                <a:rect l="0" t="0" r="r" b="b"/>
                <a:pathLst>
                  <a:path w="541" h="621">
                    <a:moveTo>
                      <a:pt x="366" y="150"/>
                    </a:moveTo>
                    <a:cubicBezTo>
                      <a:pt x="274" y="75"/>
                      <a:pt x="183" y="0"/>
                      <a:pt x="124" y="48"/>
                    </a:cubicBezTo>
                    <a:cubicBezTo>
                      <a:pt x="65" y="96"/>
                      <a:pt x="0" y="412"/>
                      <a:pt x="13" y="438"/>
                    </a:cubicBezTo>
                    <a:cubicBezTo>
                      <a:pt x="26" y="464"/>
                      <a:pt x="137" y="207"/>
                      <a:pt x="199" y="206"/>
                    </a:cubicBezTo>
                    <a:cubicBezTo>
                      <a:pt x="261" y="205"/>
                      <a:pt x="328" y="403"/>
                      <a:pt x="384" y="429"/>
                    </a:cubicBezTo>
                    <a:cubicBezTo>
                      <a:pt x="440" y="455"/>
                      <a:pt x="525" y="398"/>
                      <a:pt x="533" y="364"/>
                    </a:cubicBezTo>
                    <a:cubicBezTo>
                      <a:pt x="541" y="330"/>
                      <a:pt x="510" y="192"/>
                      <a:pt x="431" y="224"/>
                    </a:cubicBezTo>
                    <a:cubicBezTo>
                      <a:pt x="352" y="256"/>
                      <a:pt x="90" y="497"/>
                      <a:pt x="59" y="559"/>
                    </a:cubicBezTo>
                    <a:cubicBezTo>
                      <a:pt x="28" y="621"/>
                      <a:pt x="213" y="590"/>
                      <a:pt x="245" y="596"/>
                    </a:cubicBezTo>
                  </a:path>
                </a:pathLst>
              </a:custGeom>
              <a:noFill/>
              <a:ln w="25400" cap="flat" cmpd="sng">
                <a:solidFill>
                  <a:srgbClr val="00FF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b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grpSp>
            <p:nvGrpSpPr>
              <p:cNvPr id="673393" name="Group 625"/>
              <p:cNvGrpSpPr>
                <a:grpSpLocks/>
              </p:cNvGrpSpPr>
              <p:nvPr/>
            </p:nvGrpSpPr>
            <p:grpSpPr bwMode="auto">
              <a:xfrm>
                <a:off x="1451" y="3659"/>
                <a:ext cx="436" cy="317"/>
                <a:chOff x="642" y="2553"/>
                <a:chExt cx="613" cy="540"/>
              </a:xfrm>
            </p:grpSpPr>
            <p:grpSp>
              <p:nvGrpSpPr>
                <p:cNvPr id="673394" name="Group 626"/>
                <p:cNvGrpSpPr>
                  <a:grpSpLocks/>
                </p:cNvGrpSpPr>
                <p:nvPr/>
              </p:nvGrpSpPr>
              <p:grpSpPr bwMode="auto">
                <a:xfrm>
                  <a:off x="927" y="2582"/>
                  <a:ext cx="43" cy="233"/>
                  <a:chOff x="5088" y="2160"/>
                  <a:chExt cx="144" cy="767"/>
                </a:xfrm>
              </p:grpSpPr>
              <p:sp>
                <p:nvSpPr>
                  <p:cNvPr id="673395" name="Rectangle 627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160"/>
                    <a:ext cx="144" cy="48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96" name="Rectangle 62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208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97" name="Rectangle 62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256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98" name="Rectangle 63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304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399" name="Rectangle 63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352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00" name="Rectangle 63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400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01" name="Rectangle 63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448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02" name="Rectangle 63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496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03" name="Rectangle 63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544"/>
                    <a:ext cx="144" cy="48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04" name="Rectangle 63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592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05" name="Rectangle 637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640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06" name="Rectangle 63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688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07" name="Rectangle 63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736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08" name="Rectangle 64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784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09" name="Rectangle 64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832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10" name="Rectangle 64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880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673411" name="Rectangle 643"/>
                <p:cNvSpPr>
                  <a:spLocks noChangeArrowheads="1"/>
                </p:cNvSpPr>
                <p:nvPr/>
              </p:nvSpPr>
              <p:spPr bwMode="auto">
                <a:xfrm>
                  <a:off x="912" y="2553"/>
                  <a:ext cx="73" cy="15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12" name="Rectangle 644"/>
                <p:cNvSpPr>
                  <a:spLocks noChangeArrowheads="1"/>
                </p:cNvSpPr>
                <p:nvPr/>
              </p:nvSpPr>
              <p:spPr bwMode="auto">
                <a:xfrm>
                  <a:off x="901" y="2816"/>
                  <a:ext cx="95" cy="14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13" name="Line 645"/>
                <p:cNvSpPr>
                  <a:spLocks noChangeShapeType="1"/>
                </p:cNvSpPr>
                <p:nvPr/>
              </p:nvSpPr>
              <p:spPr bwMode="auto">
                <a:xfrm>
                  <a:off x="919" y="2830"/>
                  <a:ext cx="0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14" name="Line 646"/>
                <p:cNvSpPr>
                  <a:spLocks noChangeShapeType="1"/>
                </p:cNvSpPr>
                <p:nvPr/>
              </p:nvSpPr>
              <p:spPr bwMode="auto">
                <a:xfrm>
                  <a:off x="934" y="2830"/>
                  <a:ext cx="0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15" name="Line 647"/>
                <p:cNvSpPr>
                  <a:spLocks noChangeShapeType="1"/>
                </p:cNvSpPr>
                <p:nvPr/>
              </p:nvSpPr>
              <p:spPr bwMode="auto">
                <a:xfrm>
                  <a:off x="949" y="2830"/>
                  <a:ext cx="0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16" name="Line 648"/>
                <p:cNvSpPr>
                  <a:spLocks noChangeShapeType="1"/>
                </p:cNvSpPr>
                <p:nvPr/>
              </p:nvSpPr>
              <p:spPr bwMode="auto">
                <a:xfrm>
                  <a:off x="963" y="2830"/>
                  <a:ext cx="0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17" name="Line 649"/>
                <p:cNvSpPr>
                  <a:spLocks noChangeShapeType="1"/>
                </p:cNvSpPr>
                <p:nvPr/>
              </p:nvSpPr>
              <p:spPr bwMode="auto">
                <a:xfrm>
                  <a:off x="978" y="2830"/>
                  <a:ext cx="0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18" name="Line 650"/>
                <p:cNvSpPr>
                  <a:spLocks noChangeShapeType="1"/>
                </p:cNvSpPr>
                <p:nvPr/>
              </p:nvSpPr>
              <p:spPr bwMode="auto">
                <a:xfrm flipH="1">
                  <a:off x="759" y="2830"/>
                  <a:ext cx="146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19" name="Line 651"/>
                <p:cNvSpPr>
                  <a:spLocks noChangeShapeType="1"/>
                </p:cNvSpPr>
                <p:nvPr/>
              </p:nvSpPr>
              <p:spPr bwMode="auto">
                <a:xfrm>
                  <a:off x="992" y="2830"/>
                  <a:ext cx="146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20" name="Line 652"/>
                <p:cNvSpPr>
                  <a:spLocks noChangeShapeType="1"/>
                </p:cNvSpPr>
                <p:nvPr/>
              </p:nvSpPr>
              <p:spPr bwMode="auto">
                <a:xfrm flipH="1">
                  <a:off x="642" y="2859"/>
                  <a:ext cx="117" cy="103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21" name="Line 653"/>
                <p:cNvSpPr>
                  <a:spLocks noChangeShapeType="1"/>
                </p:cNvSpPr>
                <p:nvPr/>
              </p:nvSpPr>
              <p:spPr bwMode="auto">
                <a:xfrm>
                  <a:off x="1138" y="2859"/>
                  <a:ext cx="117" cy="103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22" name="Line 654"/>
                <p:cNvSpPr>
                  <a:spLocks noChangeShapeType="1"/>
                </p:cNvSpPr>
                <p:nvPr/>
              </p:nvSpPr>
              <p:spPr bwMode="auto">
                <a:xfrm flipH="1">
                  <a:off x="773" y="2830"/>
                  <a:ext cx="132" cy="73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23" name="Line 655"/>
                <p:cNvSpPr>
                  <a:spLocks noChangeShapeType="1"/>
                </p:cNvSpPr>
                <p:nvPr/>
              </p:nvSpPr>
              <p:spPr bwMode="auto">
                <a:xfrm>
                  <a:off x="992" y="2830"/>
                  <a:ext cx="132" cy="73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24" name="Line 656"/>
                <p:cNvSpPr>
                  <a:spLocks noChangeShapeType="1"/>
                </p:cNvSpPr>
                <p:nvPr/>
              </p:nvSpPr>
              <p:spPr bwMode="auto">
                <a:xfrm flipH="1">
                  <a:off x="686" y="2903"/>
                  <a:ext cx="87" cy="132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25" name="Line 657"/>
                <p:cNvSpPr>
                  <a:spLocks noChangeShapeType="1"/>
                </p:cNvSpPr>
                <p:nvPr/>
              </p:nvSpPr>
              <p:spPr bwMode="auto">
                <a:xfrm>
                  <a:off x="1124" y="2903"/>
                  <a:ext cx="87" cy="132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26" name="Line 658"/>
                <p:cNvSpPr>
                  <a:spLocks noChangeShapeType="1"/>
                </p:cNvSpPr>
                <p:nvPr/>
              </p:nvSpPr>
              <p:spPr bwMode="auto">
                <a:xfrm flipH="1">
                  <a:off x="832" y="2830"/>
                  <a:ext cx="73" cy="117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27" name="Line 659"/>
                <p:cNvSpPr>
                  <a:spLocks noChangeShapeType="1"/>
                </p:cNvSpPr>
                <p:nvPr/>
              </p:nvSpPr>
              <p:spPr bwMode="auto">
                <a:xfrm>
                  <a:off x="992" y="2830"/>
                  <a:ext cx="73" cy="117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28" name="Line 660"/>
                <p:cNvSpPr>
                  <a:spLocks noChangeShapeType="1"/>
                </p:cNvSpPr>
                <p:nvPr/>
              </p:nvSpPr>
              <p:spPr bwMode="auto">
                <a:xfrm flipH="1">
                  <a:off x="788" y="2947"/>
                  <a:ext cx="44" cy="14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29" name="Line 661"/>
                <p:cNvSpPr>
                  <a:spLocks noChangeShapeType="1"/>
                </p:cNvSpPr>
                <p:nvPr/>
              </p:nvSpPr>
              <p:spPr bwMode="auto">
                <a:xfrm>
                  <a:off x="1065" y="2947"/>
                  <a:ext cx="44" cy="14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673430" name="Group 662"/>
              <p:cNvGrpSpPr>
                <a:grpSpLocks/>
              </p:cNvGrpSpPr>
              <p:nvPr/>
            </p:nvGrpSpPr>
            <p:grpSpPr bwMode="auto">
              <a:xfrm>
                <a:off x="1616" y="3485"/>
                <a:ext cx="121" cy="165"/>
                <a:chOff x="4704" y="1200"/>
                <a:chExt cx="672" cy="816"/>
              </a:xfrm>
            </p:grpSpPr>
            <p:sp>
              <p:nvSpPr>
                <p:cNvPr id="673431" name="Line 663"/>
                <p:cNvSpPr>
                  <a:spLocks noChangeShapeType="1"/>
                </p:cNvSpPr>
                <p:nvPr/>
              </p:nvSpPr>
              <p:spPr bwMode="auto">
                <a:xfrm flipH="1">
                  <a:off x="4704" y="1200"/>
                  <a:ext cx="336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32" name="Line 664"/>
                <p:cNvSpPr>
                  <a:spLocks noChangeShapeType="1"/>
                </p:cNvSpPr>
                <p:nvPr/>
              </p:nvSpPr>
              <p:spPr bwMode="auto">
                <a:xfrm>
                  <a:off x="5040" y="1200"/>
                  <a:ext cx="336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33" name="Line 665"/>
                <p:cNvSpPr>
                  <a:spLocks noChangeShapeType="1"/>
                </p:cNvSpPr>
                <p:nvPr/>
              </p:nvSpPr>
              <p:spPr bwMode="auto">
                <a:xfrm>
                  <a:off x="4704" y="134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34" name="Line 666"/>
                <p:cNvSpPr>
                  <a:spLocks noChangeShapeType="1"/>
                </p:cNvSpPr>
                <p:nvPr/>
              </p:nvSpPr>
              <p:spPr bwMode="auto">
                <a:xfrm>
                  <a:off x="5376" y="134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35" name="Line 667"/>
                <p:cNvSpPr>
                  <a:spLocks noChangeShapeType="1"/>
                </p:cNvSpPr>
                <p:nvPr/>
              </p:nvSpPr>
              <p:spPr bwMode="auto">
                <a:xfrm>
                  <a:off x="4704" y="1728"/>
                  <a:ext cx="288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36" name="Line 668"/>
                <p:cNvSpPr>
                  <a:spLocks noChangeShapeType="1"/>
                </p:cNvSpPr>
                <p:nvPr/>
              </p:nvSpPr>
              <p:spPr bwMode="auto">
                <a:xfrm flipH="1">
                  <a:off x="5088" y="1728"/>
                  <a:ext cx="288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37" name="Line 669"/>
                <p:cNvSpPr>
                  <a:spLocks noChangeShapeType="1"/>
                </p:cNvSpPr>
                <p:nvPr/>
              </p:nvSpPr>
              <p:spPr bwMode="auto">
                <a:xfrm>
                  <a:off x="4992" y="187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38" name="Line 670"/>
                <p:cNvSpPr>
                  <a:spLocks noChangeShapeType="1"/>
                </p:cNvSpPr>
                <p:nvPr/>
              </p:nvSpPr>
              <p:spPr bwMode="auto">
                <a:xfrm>
                  <a:off x="5088" y="187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673439" name="Group 671"/>
            <p:cNvGrpSpPr>
              <a:grpSpLocks/>
            </p:cNvGrpSpPr>
            <p:nvPr/>
          </p:nvGrpSpPr>
          <p:grpSpPr bwMode="auto">
            <a:xfrm>
              <a:off x="2634" y="3733"/>
              <a:ext cx="269" cy="296"/>
              <a:chOff x="1451" y="3485"/>
              <a:chExt cx="436" cy="491"/>
            </a:xfrm>
          </p:grpSpPr>
          <p:sp>
            <p:nvSpPr>
              <p:cNvPr id="673440" name="Freeform 672"/>
              <p:cNvSpPr>
                <a:spLocks/>
              </p:cNvSpPr>
              <p:nvPr/>
            </p:nvSpPr>
            <p:spPr bwMode="auto">
              <a:xfrm flipH="1">
                <a:off x="1663" y="3495"/>
                <a:ext cx="27" cy="102"/>
              </a:xfrm>
              <a:custGeom>
                <a:avLst/>
                <a:gdLst/>
                <a:ahLst/>
                <a:cxnLst>
                  <a:cxn ang="0">
                    <a:pos x="366" y="150"/>
                  </a:cxn>
                  <a:cxn ang="0">
                    <a:pos x="124" y="48"/>
                  </a:cxn>
                  <a:cxn ang="0">
                    <a:pos x="13" y="438"/>
                  </a:cxn>
                  <a:cxn ang="0">
                    <a:pos x="199" y="206"/>
                  </a:cxn>
                  <a:cxn ang="0">
                    <a:pos x="384" y="429"/>
                  </a:cxn>
                  <a:cxn ang="0">
                    <a:pos x="533" y="364"/>
                  </a:cxn>
                  <a:cxn ang="0">
                    <a:pos x="431" y="224"/>
                  </a:cxn>
                  <a:cxn ang="0">
                    <a:pos x="59" y="559"/>
                  </a:cxn>
                  <a:cxn ang="0">
                    <a:pos x="245" y="596"/>
                  </a:cxn>
                </a:cxnLst>
                <a:rect l="0" t="0" r="r" b="b"/>
                <a:pathLst>
                  <a:path w="541" h="621">
                    <a:moveTo>
                      <a:pt x="366" y="150"/>
                    </a:moveTo>
                    <a:cubicBezTo>
                      <a:pt x="274" y="75"/>
                      <a:pt x="183" y="0"/>
                      <a:pt x="124" y="48"/>
                    </a:cubicBezTo>
                    <a:cubicBezTo>
                      <a:pt x="65" y="96"/>
                      <a:pt x="0" y="412"/>
                      <a:pt x="13" y="438"/>
                    </a:cubicBezTo>
                    <a:cubicBezTo>
                      <a:pt x="26" y="464"/>
                      <a:pt x="137" y="207"/>
                      <a:pt x="199" y="206"/>
                    </a:cubicBezTo>
                    <a:cubicBezTo>
                      <a:pt x="261" y="205"/>
                      <a:pt x="328" y="403"/>
                      <a:pt x="384" y="429"/>
                    </a:cubicBezTo>
                    <a:cubicBezTo>
                      <a:pt x="440" y="455"/>
                      <a:pt x="525" y="398"/>
                      <a:pt x="533" y="364"/>
                    </a:cubicBezTo>
                    <a:cubicBezTo>
                      <a:pt x="541" y="330"/>
                      <a:pt x="510" y="192"/>
                      <a:pt x="431" y="224"/>
                    </a:cubicBezTo>
                    <a:cubicBezTo>
                      <a:pt x="352" y="256"/>
                      <a:pt x="90" y="497"/>
                      <a:pt x="59" y="559"/>
                    </a:cubicBezTo>
                    <a:cubicBezTo>
                      <a:pt x="28" y="621"/>
                      <a:pt x="213" y="590"/>
                      <a:pt x="245" y="596"/>
                    </a:cubicBezTo>
                  </a:path>
                </a:pathLst>
              </a:custGeom>
              <a:noFill/>
              <a:ln w="25400" cap="flat" cmpd="sng">
                <a:solidFill>
                  <a:srgbClr val="00FF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b"/>
              <a:lstStyle/>
              <a:p>
                <a:endParaRPr lang="zh-CN" altLang="en-US" sz="2000">
                  <a:ea typeface="黑体" pitchFamily="49" charset="-122"/>
                  <a:cs typeface="Times New Roman" pitchFamily="18" charset="0"/>
                </a:endParaRPr>
              </a:p>
            </p:txBody>
          </p:sp>
          <p:grpSp>
            <p:nvGrpSpPr>
              <p:cNvPr id="673441" name="Group 673"/>
              <p:cNvGrpSpPr>
                <a:grpSpLocks/>
              </p:cNvGrpSpPr>
              <p:nvPr/>
            </p:nvGrpSpPr>
            <p:grpSpPr bwMode="auto">
              <a:xfrm>
                <a:off x="1451" y="3659"/>
                <a:ext cx="436" cy="317"/>
                <a:chOff x="642" y="2553"/>
                <a:chExt cx="613" cy="540"/>
              </a:xfrm>
            </p:grpSpPr>
            <p:grpSp>
              <p:nvGrpSpPr>
                <p:cNvPr id="673442" name="Group 674"/>
                <p:cNvGrpSpPr>
                  <a:grpSpLocks/>
                </p:cNvGrpSpPr>
                <p:nvPr/>
              </p:nvGrpSpPr>
              <p:grpSpPr bwMode="auto">
                <a:xfrm>
                  <a:off x="927" y="2582"/>
                  <a:ext cx="43" cy="233"/>
                  <a:chOff x="5088" y="2160"/>
                  <a:chExt cx="144" cy="767"/>
                </a:xfrm>
              </p:grpSpPr>
              <p:sp>
                <p:nvSpPr>
                  <p:cNvPr id="673443" name="Rectangle 67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160"/>
                    <a:ext cx="144" cy="48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44" name="Rectangle 67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208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45" name="Rectangle 677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256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46" name="Rectangle 67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304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47" name="Rectangle 67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352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48" name="Rectangle 68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400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49" name="Rectangle 68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448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50" name="Rectangle 68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496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51" name="Rectangle 68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544"/>
                    <a:ext cx="144" cy="48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52" name="Rectangle 68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592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53" name="Rectangle 68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640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54" name="Rectangle 68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688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55" name="Rectangle 687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736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56" name="Rectangle 68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784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57" name="Rectangle 68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832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73458" name="Rectangle 69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088" y="2880"/>
                    <a:ext cx="144" cy="47"/>
                  </a:xfrm>
                  <a:prstGeom prst="rect">
                    <a:avLst/>
                  </a:prstGeom>
                  <a:noFill/>
                  <a:ln w="9525">
                    <a:solidFill>
                      <a:srgbClr val="FFFF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 sz="2000"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673459" name="Rectangle 691"/>
                <p:cNvSpPr>
                  <a:spLocks noChangeArrowheads="1"/>
                </p:cNvSpPr>
                <p:nvPr/>
              </p:nvSpPr>
              <p:spPr bwMode="auto">
                <a:xfrm>
                  <a:off x="912" y="2553"/>
                  <a:ext cx="73" cy="15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60" name="Rectangle 692"/>
                <p:cNvSpPr>
                  <a:spLocks noChangeArrowheads="1"/>
                </p:cNvSpPr>
                <p:nvPr/>
              </p:nvSpPr>
              <p:spPr bwMode="auto">
                <a:xfrm>
                  <a:off x="901" y="2816"/>
                  <a:ext cx="95" cy="14"/>
                </a:xfrm>
                <a:prstGeom prst="rect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61" name="Line 693"/>
                <p:cNvSpPr>
                  <a:spLocks noChangeShapeType="1"/>
                </p:cNvSpPr>
                <p:nvPr/>
              </p:nvSpPr>
              <p:spPr bwMode="auto">
                <a:xfrm>
                  <a:off x="919" y="2830"/>
                  <a:ext cx="0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62" name="Line 694"/>
                <p:cNvSpPr>
                  <a:spLocks noChangeShapeType="1"/>
                </p:cNvSpPr>
                <p:nvPr/>
              </p:nvSpPr>
              <p:spPr bwMode="auto">
                <a:xfrm>
                  <a:off x="934" y="2830"/>
                  <a:ext cx="0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63" name="Line 695"/>
                <p:cNvSpPr>
                  <a:spLocks noChangeShapeType="1"/>
                </p:cNvSpPr>
                <p:nvPr/>
              </p:nvSpPr>
              <p:spPr bwMode="auto">
                <a:xfrm>
                  <a:off x="949" y="2830"/>
                  <a:ext cx="0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64" name="Line 696"/>
                <p:cNvSpPr>
                  <a:spLocks noChangeShapeType="1"/>
                </p:cNvSpPr>
                <p:nvPr/>
              </p:nvSpPr>
              <p:spPr bwMode="auto">
                <a:xfrm>
                  <a:off x="963" y="2830"/>
                  <a:ext cx="0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65" name="Line 697"/>
                <p:cNvSpPr>
                  <a:spLocks noChangeShapeType="1"/>
                </p:cNvSpPr>
                <p:nvPr/>
              </p:nvSpPr>
              <p:spPr bwMode="auto">
                <a:xfrm>
                  <a:off x="978" y="2830"/>
                  <a:ext cx="0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66" name="Line 698"/>
                <p:cNvSpPr>
                  <a:spLocks noChangeShapeType="1"/>
                </p:cNvSpPr>
                <p:nvPr/>
              </p:nvSpPr>
              <p:spPr bwMode="auto">
                <a:xfrm flipH="1">
                  <a:off x="759" y="2830"/>
                  <a:ext cx="146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67" name="Line 699"/>
                <p:cNvSpPr>
                  <a:spLocks noChangeShapeType="1"/>
                </p:cNvSpPr>
                <p:nvPr/>
              </p:nvSpPr>
              <p:spPr bwMode="auto">
                <a:xfrm>
                  <a:off x="992" y="2830"/>
                  <a:ext cx="146" cy="29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68" name="Line 700"/>
                <p:cNvSpPr>
                  <a:spLocks noChangeShapeType="1"/>
                </p:cNvSpPr>
                <p:nvPr/>
              </p:nvSpPr>
              <p:spPr bwMode="auto">
                <a:xfrm flipH="1">
                  <a:off x="642" y="2859"/>
                  <a:ext cx="117" cy="103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69" name="Line 701"/>
                <p:cNvSpPr>
                  <a:spLocks noChangeShapeType="1"/>
                </p:cNvSpPr>
                <p:nvPr/>
              </p:nvSpPr>
              <p:spPr bwMode="auto">
                <a:xfrm>
                  <a:off x="1138" y="2859"/>
                  <a:ext cx="117" cy="103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70" name="Line 702"/>
                <p:cNvSpPr>
                  <a:spLocks noChangeShapeType="1"/>
                </p:cNvSpPr>
                <p:nvPr/>
              </p:nvSpPr>
              <p:spPr bwMode="auto">
                <a:xfrm flipH="1">
                  <a:off x="773" y="2830"/>
                  <a:ext cx="132" cy="73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71" name="Line 703"/>
                <p:cNvSpPr>
                  <a:spLocks noChangeShapeType="1"/>
                </p:cNvSpPr>
                <p:nvPr/>
              </p:nvSpPr>
              <p:spPr bwMode="auto">
                <a:xfrm>
                  <a:off x="992" y="2830"/>
                  <a:ext cx="132" cy="73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72" name="Line 704"/>
                <p:cNvSpPr>
                  <a:spLocks noChangeShapeType="1"/>
                </p:cNvSpPr>
                <p:nvPr/>
              </p:nvSpPr>
              <p:spPr bwMode="auto">
                <a:xfrm flipH="1">
                  <a:off x="686" y="2903"/>
                  <a:ext cx="87" cy="132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73" name="Line 705"/>
                <p:cNvSpPr>
                  <a:spLocks noChangeShapeType="1"/>
                </p:cNvSpPr>
                <p:nvPr/>
              </p:nvSpPr>
              <p:spPr bwMode="auto">
                <a:xfrm>
                  <a:off x="1124" y="2903"/>
                  <a:ext cx="87" cy="132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74" name="Line 706"/>
                <p:cNvSpPr>
                  <a:spLocks noChangeShapeType="1"/>
                </p:cNvSpPr>
                <p:nvPr/>
              </p:nvSpPr>
              <p:spPr bwMode="auto">
                <a:xfrm flipH="1">
                  <a:off x="832" y="2830"/>
                  <a:ext cx="73" cy="117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75" name="Line 707"/>
                <p:cNvSpPr>
                  <a:spLocks noChangeShapeType="1"/>
                </p:cNvSpPr>
                <p:nvPr/>
              </p:nvSpPr>
              <p:spPr bwMode="auto">
                <a:xfrm>
                  <a:off x="992" y="2830"/>
                  <a:ext cx="73" cy="117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76" name="Line 708"/>
                <p:cNvSpPr>
                  <a:spLocks noChangeShapeType="1"/>
                </p:cNvSpPr>
                <p:nvPr/>
              </p:nvSpPr>
              <p:spPr bwMode="auto">
                <a:xfrm flipH="1">
                  <a:off x="788" y="2947"/>
                  <a:ext cx="44" cy="14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77" name="Line 709"/>
                <p:cNvSpPr>
                  <a:spLocks noChangeShapeType="1"/>
                </p:cNvSpPr>
                <p:nvPr/>
              </p:nvSpPr>
              <p:spPr bwMode="auto">
                <a:xfrm>
                  <a:off x="1065" y="2947"/>
                  <a:ext cx="44" cy="14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673478" name="Group 710"/>
              <p:cNvGrpSpPr>
                <a:grpSpLocks/>
              </p:cNvGrpSpPr>
              <p:nvPr/>
            </p:nvGrpSpPr>
            <p:grpSpPr bwMode="auto">
              <a:xfrm>
                <a:off x="1616" y="3485"/>
                <a:ext cx="121" cy="165"/>
                <a:chOff x="4704" y="1200"/>
                <a:chExt cx="672" cy="816"/>
              </a:xfrm>
            </p:grpSpPr>
            <p:sp>
              <p:nvSpPr>
                <p:cNvPr id="673479" name="Line 711"/>
                <p:cNvSpPr>
                  <a:spLocks noChangeShapeType="1"/>
                </p:cNvSpPr>
                <p:nvPr/>
              </p:nvSpPr>
              <p:spPr bwMode="auto">
                <a:xfrm flipH="1">
                  <a:off x="4704" y="1200"/>
                  <a:ext cx="336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80" name="Line 712"/>
                <p:cNvSpPr>
                  <a:spLocks noChangeShapeType="1"/>
                </p:cNvSpPr>
                <p:nvPr/>
              </p:nvSpPr>
              <p:spPr bwMode="auto">
                <a:xfrm>
                  <a:off x="5040" y="1200"/>
                  <a:ext cx="336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81" name="Line 713"/>
                <p:cNvSpPr>
                  <a:spLocks noChangeShapeType="1"/>
                </p:cNvSpPr>
                <p:nvPr/>
              </p:nvSpPr>
              <p:spPr bwMode="auto">
                <a:xfrm>
                  <a:off x="4704" y="134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82" name="Line 714"/>
                <p:cNvSpPr>
                  <a:spLocks noChangeShapeType="1"/>
                </p:cNvSpPr>
                <p:nvPr/>
              </p:nvSpPr>
              <p:spPr bwMode="auto">
                <a:xfrm>
                  <a:off x="5376" y="134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83" name="Line 715"/>
                <p:cNvSpPr>
                  <a:spLocks noChangeShapeType="1"/>
                </p:cNvSpPr>
                <p:nvPr/>
              </p:nvSpPr>
              <p:spPr bwMode="auto">
                <a:xfrm>
                  <a:off x="4704" y="1728"/>
                  <a:ext cx="288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84" name="Line 716"/>
                <p:cNvSpPr>
                  <a:spLocks noChangeShapeType="1"/>
                </p:cNvSpPr>
                <p:nvPr/>
              </p:nvSpPr>
              <p:spPr bwMode="auto">
                <a:xfrm flipH="1">
                  <a:off x="5088" y="1728"/>
                  <a:ext cx="288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85" name="Line 717"/>
                <p:cNvSpPr>
                  <a:spLocks noChangeShapeType="1"/>
                </p:cNvSpPr>
                <p:nvPr/>
              </p:nvSpPr>
              <p:spPr bwMode="auto">
                <a:xfrm>
                  <a:off x="4992" y="187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3486" name="Line 718"/>
                <p:cNvSpPr>
                  <a:spLocks noChangeShapeType="1"/>
                </p:cNvSpPr>
                <p:nvPr/>
              </p:nvSpPr>
              <p:spPr bwMode="auto">
                <a:xfrm>
                  <a:off x="5088" y="187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2000"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673487" name="Freeform 719"/>
            <p:cNvSpPr>
              <a:spLocks/>
            </p:cNvSpPr>
            <p:nvPr/>
          </p:nvSpPr>
          <p:spPr bwMode="auto">
            <a:xfrm flipH="1" flipV="1">
              <a:off x="1713" y="3093"/>
              <a:ext cx="268" cy="120"/>
            </a:xfrm>
            <a:custGeom>
              <a:avLst/>
              <a:gdLst/>
              <a:ahLst/>
              <a:cxnLst>
                <a:cxn ang="0">
                  <a:pos x="366" y="150"/>
                </a:cxn>
                <a:cxn ang="0">
                  <a:pos x="124" y="48"/>
                </a:cxn>
                <a:cxn ang="0">
                  <a:pos x="13" y="438"/>
                </a:cxn>
                <a:cxn ang="0">
                  <a:pos x="199" y="206"/>
                </a:cxn>
                <a:cxn ang="0">
                  <a:pos x="384" y="429"/>
                </a:cxn>
                <a:cxn ang="0">
                  <a:pos x="533" y="364"/>
                </a:cxn>
                <a:cxn ang="0">
                  <a:pos x="431" y="224"/>
                </a:cxn>
                <a:cxn ang="0">
                  <a:pos x="59" y="559"/>
                </a:cxn>
                <a:cxn ang="0">
                  <a:pos x="245" y="596"/>
                </a:cxn>
              </a:cxnLst>
              <a:rect l="0" t="0" r="r" b="b"/>
              <a:pathLst>
                <a:path w="541" h="621">
                  <a:moveTo>
                    <a:pt x="366" y="150"/>
                  </a:moveTo>
                  <a:cubicBezTo>
                    <a:pt x="274" y="75"/>
                    <a:pt x="183" y="0"/>
                    <a:pt x="124" y="48"/>
                  </a:cubicBezTo>
                  <a:cubicBezTo>
                    <a:pt x="65" y="96"/>
                    <a:pt x="0" y="412"/>
                    <a:pt x="13" y="438"/>
                  </a:cubicBezTo>
                  <a:cubicBezTo>
                    <a:pt x="26" y="464"/>
                    <a:pt x="137" y="207"/>
                    <a:pt x="199" y="206"/>
                  </a:cubicBezTo>
                  <a:cubicBezTo>
                    <a:pt x="261" y="205"/>
                    <a:pt x="328" y="403"/>
                    <a:pt x="384" y="429"/>
                  </a:cubicBezTo>
                  <a:cubicBezTo>
                    <a:pt x="440" y="455"/>
                    <a:pt x="525" y="398"/>
                    <a:pt x="533" y="364"/>
                  </a:cubicBezTo>
                  <a:cubicBezTo>
                    <a:pt x="541" y="330"/>
                    <a:pt x="510" y="192"/>
                    <a:pt x="431" y="224"/>
                  </a:cubicBezTo>
                  <a:cubicBezTo>
                    <a:pt x="352" y="256"/>
                    <a:pt x="90" y="497"/>
                    <a:pt x="59" y="559"/>
                  </a:cubicBezTo>
                  <a:cubicBezTo>
                    <a:pt x="28" y="621"/>
                    <a:pt x="213" y="590"/>
                    <a:pt x="245" y="596"/>
                  </a:cubicBezTo>
                </a:path>
              </a:pathLst>
            </a:custGeom>
            <a:noFill/>
            <a:ln w="25400" cap="flat" cmpd="sng">
              <a:solidFill>
                <a:srgbClr val="00FF00"/>
              </a:solidFill>
              <a:prstDash val="solid"/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zh-CN" altLang="en-US" sz="2000"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673488" name="Freeform 720"/>
            <p:cNvSpPr>
              <a:spLocks/>
            </p:cNvSpPr>
            <p:nvPr/>
          </p:nvSpPr>
          <p:spPr bwMode="auto">
            <a:xfrm flipH="1" flipV="1">
              <a:off x="1341" y="2963"/>
              <a:ext cx="268" cy="120"/>
            </a:xfrm>
            <a:custGeom>
              <a:avLst/>
              <a:gdLst/>
              <a:ahLst/>
              <a:cxnLst>
                <a:cxn ang="0">
                  <a:pos x="366" y="150"/>
                </a:cxn>
                <a:cxn ang="0">
                  <a:pos x="124" y="48"/>
                </a:cxn>
                <a:cxn ang="0">
                  <a:pos x="13" y="438"/>
                </a:cxn>
                <a:cxn ang="0">
                  <a:pos x="199" y="206"/>
                </a:cxn>
                <a:cxn ang="0">
                  <a:pos x="384" y="429"/>
                </a:cxn>
                <a:cxn ang="0">
                  <a:pos x="533" y="364"/>
                </a:cxn>
                <a:cxn ang="0">
                  <a:pos x="431" y="224"/>
                </a:cxn>
                <a:cxn ang="0">
                  <a:pos x="59" y="559"/>
                </a:cxn>
                <a:cxn ang="0">
                  <a:pos x="245" y="596"/>
                </a:cxn>
              </a:cxnLst>
              <a:rect l="0" t="0" r="r" b="b"/>
              <a:pathLst>
                <a:path w="541" h="621">
                  <a:moveTo>
                    <a:pt x="366" y="150"/>
                  </a:moveTo>
                  <a:cubicBezTo>
                    <a:pt x="274" y="75"/>
                    <a:pt x="183" y="0"/>
                    <a:pt x="124" y="48"/>
                  </a:cubicBezTo>
                  <a:cubicBezTo>
                    <a:pt x="65" y="96"/>
                    <a:pt x="0" y="412"/>
                    <a:pt x="13" y="438"/>
                  </a:cubicBezTo>
                  <a:cubicBezTo>
                    <a:pt x="26" y="464"/>
                    <a:pt x="137" y="207"/>
                    <a:pt x="199" y="206"/>
                  </a:cubicBezTo>
                  <a:cubicBezTo>
                    <a:pt x="261" y="205"/>
                    <a:pt x="328" y="403"/>
                    <a:pt x="384" y="429"/>
                  </a:cubicBezTo>
                  <a:cubicBezTo>
                    <a:pt x="440" y="455"/>
                    <a:pt x="525" y="398"/>
                    <a:pt x="533" y="364"/>
                  </a:cubicBezTo>
                  <a:cubicBezTo>
                    <a:pt x="541" y="330"/>
                    <a:pt x="510" y="192"/>
                    <a:pt x="431" y="224"/>
                  </a:cubicBezTo>
                  <a:cubicBezTo>
                    <a:pt x="352" y="256"/>
                    <a:pt x="90" y="497"/>
                    <a:pt x="59" y="559"/>
                  </a:cubicBezTo>
                  <a:cubicBezTo>
                    <a:pt x="28" y="621"/>
                    <a:pt x="213" y="590"/>
                    <a:pt x="245" y="596"/>
                  </a:cubicBezTo>
                </a:path>
              </a:pathLst>
            </a:custGeom>
            <a:noFill/>
            <a:ln w="25400" cap="flat" cmpd="sng">
              <a:solidFill>
                <a:srgbClr val="00FF00"/>
              </a:solidFill>
              <a:prstDash val="solid"/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zh-CN" altLang="en-US" sz="2000"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673489" name="Line 721"/>
            <p:cNvSpPr>
              <a:spLocks noChangeShapeType="1"/>
            </p:cNvSpPr>
            <p:nvPr/>
          </p:nvSpPr>
          <p:spPr bwMode="auto">
            <a:xfrm flipH="1">
              <a:off x="3414" y="972"/>
              <a:ext cx="0" cy="195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 anchor="b"/>
            <a:lstStyle/>
            <a:p>
              <a:endParaRPr lang="zh-CN" altLang="en-US" sz="2000"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673490" name="Line 722"/>
            <p:cNvSpPr>
              <a:spLocks noChangeShapeType="1"/>
            </p:cNvSpPr>
            <p:nvPr/>
          </p:nvSpPr>
          <p:spPr bwMode="auto">
            <a:xfrm flipH="1">
              <a:off x="1834" y="991"/>
              <a:ext cx="0" cy="195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 anchor="b"/>
            <a:lstStyle/>
            <a:p>
              <a:endParaRPr lang="zh-CN" altLang="en-US" sz="2000"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673491" name="Line 723"/>
            <p:cNvSpPr>
              <a:spLocks noChangeShapeType="1"/>
            </p:cNvSpPr>
            <p:nvPr/>
          </p:nvSpPr>
          <p:spPr bwMode="auto">
            <a:xfrm>
              <a:off x="2029" y="2115"/>
              <a:ext cx="725" cy="167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 anchor="b"/>
            <a:lstStyle/>
            <a:p>
              <a:endParaRPr lang="zh-CN" altLang="en-US" sz="2000"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673492" name="Line 724"/>
            <p:cNvSpPr>
              <a:spLocks noChangeShapeType="1"/>
            </p:cNvSpPr>
            <p:nvPr/>
          </p:nvSpPr>
          <p:spPr bwMode="auto">
            <a:xfrm flipH="1">
              <a:off x="2978" y="1939"/>
              <a:ext cx="167" cy="28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 anchor="b"/>
            <a:lstStyle/>
            <a:p>
              <a:endParaRPr lang="zh-CN" altLang="en-US" sz="2000"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673493" name="Line 725"/>
            <p:cNvSpPr>
              <a:spLocks noChangeShapeType="1"/>
            </p:cNvSpPr>
            <p:nvPr/>
          </p:nvSpPr>
          <p:spPr bwMode="auto">
            <a:xfrm>
              <a:off x="2177" y="3184"/>
              <a:ext cx="530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 anchor="b"/>
            <a:lstStyle/>
            <a:p>
              <a:endParaRPr lang="zh-CN" altLang="en-US" sz="2000"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673494" name="Line 726"/>
            <p:cNvSpPr>
              <a:spLocks noChangeShapeType="1"/>
            </p:cNvSpPr>
            <p:nvPr/>
          </p:nvSpPr>
          <p:spPr bwMode="auto">
            <a:xfrm flipH="1">
              <a:off x="2837" y="3091"/>
              <a:ext cx="0" cy="195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 anchor="b"/>
            <a:lstStyle/>
            <a:p>
              <a:endParaRPr lang="zh-CN" altLang="en-US" sz="2000"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673495" name="Text Box 727"/>
            <p:cNvSpPr txBox="1">
              <a:spLocks noChangeArrowheads="1"/>
            </p:cNvSpPr>
            <p:nvPr/>
          </p:nvSpPr>
          <p:spPr bwMode="auto">
            <a:xfrm>
              <a:off x="1109" y="3324"/>
              <a:ext cx="967" cy="44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itchFamily="49" charset="-122"/>
                  <a:cs typeface="Times New Roman" pitchFamily="18" charset="0"/>
                </a:rPr>
                <a:t>重组</a:t>
              </a:r>
              <a:r>
                <a:rPr kumimoji="1" lang="en-US" altLang="zh-CN" sz="2000" dirty="0" smtClean="0">
                  <a:solidFill>
                    <a:srgbClr val="FFFF00"/>
                  </a:solidFill>
                  <a:ea typeface="黑体" pitchFamily="49" charset="-122"/>
                  <a:cs typeface="Times New Roman" pitchFamily="18" charset="0"/>
                </a:rPr>
                <a:t>λ </a:t>
              </a:r>
              <a:r>
                <a:rPr lang="en-US" altLang="zh-CN" sz="20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itchFamily="49" charset="-122"/>
                  <a:cs typeface="Times New Roman" pitchFamily="18" charset="0"/>
                </a:rPr>
                <a:t>-DNA</a:t>
              </a:r>
              <a:r>
                <a:rPr lang="zh-CN" altLang="en-US" sz="20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itchFamily="49" charset="-122"/>
                  <a:cs typeface="Times New Roman" pitchFamily="18" charset="0"/>
                </a:rPr>
                <a:t>分子</a:t>
              </a:r>
              <a:endParaRPr lang="zh-CN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673496" name="Text Box 728"/>
            <p:cNvSpPr txBox="1">
              <a:spLocks noChangeArrowheads="1"/>
            </p:cNvSpPr>
            <p:nvPr/>
          </p:nvSpPr>
          <p:spPr bwMode="auto">
            <a:xfrm>
              <a:off x="3671" y="16"/>
              <a:ext cx="967" cy="5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itchFamily="49" charset="-122"/>
                  <a:cs typeface="Times New Roman" pitchFamily="18" charset="0"/>
                </a:rPr>
                <a:t>尾部基因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itchFamily="49" charset="-122"/>
                  <a:cs typeface="Times New Roman" pitchFamily="18" charset="0"/>
                </a:rPr>
                <a:t>琥珀突变型</a:t>
              </a:r>
            </a:p>
          </p:txBody>
        </p:sp>
        <p:sp>
          <p:nvSpPr>
            <p:cNvPr id="673497" name="Text Box 729"/>
            <p:cNvSpPr txBox="1">
              <a:spLocks noChangeArrowheads="1"/>
            </p:cNvSpPr>
            <p:nvPr/>
          </p:nvSpPr>
          <p:spPr bwMode="auto">
            <a:xfrm>
              <a:off x="2130" y="898"/>
              <a:ext cx="967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i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itchFamily="49" charset="-122"/>
                  <a:cs typeface="Times New Roman" pitchFamily="18" charset="0"/>
                </a:rPr>
                <a:t>Sup</a:t>
              </a:r>
              <a:r>
                <a:rPr lang="en-US" altLang="zh-CN" sz="2000" i="1" baseline="30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itchFamily="49" charset="-122"/>
                  <a:cs typeface="Times New Roman" pitchFamily="18" charset="0"/>
                </a:rPr>
                <a:t>-</a:t>
              </a:r>
              <a:r>
                <a:rPr lang="zh-CN" altLang="en-US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itchFamily="49" charset="-122"/>
                  <a:cs typeface="Times New Roman" pitchFamily="18" charset="0"/>
                </a:rPr>
                <a:t>细菌</a:t>
              </a:r>
            </a:p>
          </p:txBody>
        </p:sp>
        <p:sp>
          <p:nvSpPr>
            <p:cNvPr id="673498" name="Text Box 730"/>
            <p:cNvSpPr txBox="1">
              <a:spLocks noChangeArrowheads="1"/>
            </p:cNvSpPr>
            <p:nvPr/>
          </p:nvSpPr>
          <p:spPr bwMode="auto">
            <a:xfrm>
              <a:off x="1351" y="2163"/>
              <a:ext cx="967" cy="5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itchFamily="49" charset="-122"/>
                  <a:cs typeface="Times New Roman" pitchFamily="18" charset="0"/>
                </a:rPr>
                <a:t>尾部基因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itchFamily="49" charset="-122"/>
                  <a:cs typeface="Times New Roman" pitchFamily="18" charset="0"/>
                </a:rPr>
                <a:t>提取物</a:t>
              </a:r>
            </a:p>
          </p:txBody>
        </p:sp>
        <p:sp>
          <p:nvSpPr>
            <p:cNvPr id="673499" name="Text Box 731"/>
            <p:cNvSpPr txBox="1">
              <a:spLocks noChangeArrowheads="1"/>
            </p:cNvSpPr>
            <p:nvPr/>
          </p:nvSpPr>
          <p:spPr bwMode="auto">
            <a:xfrm>
              <a:off x="3237" y="2004"/>
              <a:ext cx="967" cy="5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itchFamily="49" charset="-122"/>
                  <a:cs typeface="Times New Roman" pitchFamily="18" charset="0"/>
                </a:rPr>
                <a:t>头部基因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itchFamily="49" charset="-122"/>
                  <a:cs typeface="Times New Roman" pitchFamily="18" charset="0"/>
                </a:rPr>
                <a:t>提取物</a:t>
              </a:r>
            </a:p>
          </p:txBody>
        </p:sp>
        <p:sp>
          <p:nvSpPr>
            <p:cNvPr id="673500" name="Text Box 732"/>
            <p:cNvSpPr txBox="1">
              <a:spLocks noChangeArrowheads="1"/>
            </p:cNvSpPr>
            <p:nvPr/>
          </p:nvSpPr>
          <p:spPr bwMode="auto">
            <a:xfrm>
              <a:off x="732" y="0"/>
              <a:ext cx="967" cy="5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itchFamily="49" charset="-122"/>
                  <a:cs typeface="Times New Roman" pitchFamily="18" charset="0"/>
                </a:rPr>
                <a:t>头部基因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itchFamily="49" charset="-122"/>
                  <a:cs typeface="Times New Roman" pitchFamily="18" charset="0"/>
                </a:rPr>
                <a:t>琥珀突变型</a:t>
              </a:r>
            </a:p>
          </p:txBody>
        </p:sp>
        <p:sp>
          <p:nvSpPr>
            <p:cNvPr id="673501" name="Text Box 733"/>
            <p:cNvSpPr txBox="1">
              <a:spLocks noChangeArrowheads="1"/>
            </p:cNvSpPr>
            <p:nvPr/>
          </p:nvSpPr>
          <p:spPr bwMode="auto">
            <a:xfrm>
              <a:off x="3189" y="3396"/>
              <a:ext cx="1140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itchFamily="49" charset="-122"/>
                  <a:cs typeface="Times New Roman" pitchFamily="18" charset="0"/>
                </a:rPr>
                <a:t>完整的噬菌体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Text Box 2"/>
          <p:cNvSpPr txBox="1">
            <a:spLocks noChangeArrowheads="1"/>
          </p:cNvSpPr>
          <p:nvPr/>
        </p:nvSpPr>
        <p:spPr bwMode="auto">
          <a:xfrm>
            <a:off x="479680" y="682625"/>
            <a:ext cx="662463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dirty="0" smtClean="0">
                <a:ea typeface="黑体" pitchFamily="49" charset="-122"/>
                <a:cs typeface="Times New Roman" pitchFamily="18" charset="0"/>
              </a:rPr>
              <a:t>2.3.3</a:t>
            </a:r>
            <a:r>
              <a:rPr kumimoji="1" lang="zh-CN" altLang="en-US" dirty="0" smtClean="0">
                <a:ea typeface="黑体" pitchFamily="49" charset="-122"/>
                <a:cs typeface="Times New Roman" pitchFamily="18" charset="0"/>
              </a:rPr>
              <a:t> </a:t>
            </a:r>
            <a:r>
              <a:rPr kumimoji="1" lang="en-US" altLang="zh-CN" dirty="0" smtClean="0">
                <a:ea typeface="黑体" pitchFamily="49" charset="-122"/>
                <a:cs typeface="Times New Roman" pitchFamily="18" charset="0"/>
              </a:rPr>
              <a:t>λ</a:t>
            </a:r>
            <a:r>
              <a:rPr kumimoji="1" lang="zh-CN" altLang="en-US" dirty="0">
                <a:ea typeface="黑体" pitchFamily="49" charset="-122"/>
                <a:cs typeface="Times New Roman" pitchFamily="18" charset="0"/>
              </a:rPr>
              <a:t>噬菌体</a:t>
            </a:r>
            <a:r>
              <a:rPr kumimoji="1" lang="en-US" altLang="zh-CN" dirty="0"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ea typeface="黑体" pitchFamily="49" charset="-122"/>
                <a:cs typeface="Times New Roman" pitchFamily="18" charset="0"/>
              </a:rPr>
              <a:t>的包装限制问题 </a:t>
            </a:r>
          </a:p>
        </p:txBody>
      </p:sp>
      <p:sp>
        <p:nvSpPr>
          <p:cNvPr id="673795" name="Text Box 3"/>
          <p:cNvSpPr txBox="1">
            <a:spLocks noChangeArrowheads="1"/>
          </p:cNvSpPr>
          <p:nvPr/>
        </p:nvSpPr>
        <p:spPr bwMode="auto">
          <a:xfrm>
            <a:off x="1021775" y="1932590"/>
            <a:ext cx="795813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上限不得超过其正常野生型</a:t>
            </a:r>
            <a:r>
              <a:rPr kumimoji="1"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总量的</a:t>
            </a:r>
            <a:r>
              <a:rPr kumimoji="1"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5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％左右</a:t>
            </a:r>
          </a:p>
        </p:txBody>
      </p:sp>
      <p:sp>
        <p:nvSpPr>
          <p:cNvPr id="673796" name="Text Box 4"/>
          <p:cNvSpPr txBox="1">
            <a:spLocks noChangeArrowheads="1"/>
          </p:cNvSpPr>
          <p:nvPr/>
        </p:nvSpPr>
        <p:spPr bwMode="auto">
          <a:xfrm>
            <a:off x="717989" y="1317625"/>
            <a:ext cx="685204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λ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噬菌体头部外壳蛋白质容纳</a:t>
            </a:r>
            <a:r>
              <a:rPr kumimoji="1"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的</a:t>
            </a:r>
            <a:r>
              <a:rPr kumimoji="1"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能力：</a:t>
            </a:r>
            <a:endParaRPr kumimoji="1" lang="zh-CN" altLang="en-US" dirty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3797" name="Text Box 5"/>
          <p:cNvSpPr txBox="1">
            <a:spLocks noChangeArrowheads="1"/>
          </p:cNvSpPr>
          <p:nvPr/>
        </p:nvSpPr>
        <p:spPr bwMode="auto">
          <a:xfrm>
            <a:off x="1020188" y="2643790"/>
            <a:ext cx="660241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kumimoji="1" lang="zh-CN" altLang="en-US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下限不得少于正常野生型</a:t>
            </a:r>
            <a:r>
              <a:rPr kumimoji="1" lang="en-US" altLang="zh-CN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总量的</a:t>
            </a:r>
            <a:r>
              <a:rPr kumimoji="1" lang="en-US" altLang="zh-CN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75</a:t>
            </a:r>
            <a:r>
              <a:rPr kumimoji="1" lang="zh-CN" altLang="en-US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％ </a:t>
            </a:r>
          </a:p>
        </p:txBody>
      </p:sp>
      <p:sp>
        <p:nvSpPr>
          <p:cNvPr id="673798" name="Text Box 6"/>
          <p:cNvSpPr txBox="1">
            <a:spLocks noChangeArrowheads="1"/>
          </p:cNvSpPr>
          <p:nvPr/>
        </p:nvSpPr>
        <p:spPr bwMode="auto">
          <a:xfrm>
            <a:off x="1126970" y="4085888"/>
            <a:ext cx="7081838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kumimoji="1"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λ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噬菌体的包装上限</a:t>
            </a:r>
            <a:r>
              <a:rPr kumimoji="1"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是</a:t>
            </a:r>
            <a:r>
              <a:rPr kumimoji="1"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51 kb</a:t>
            </a:r>
            <a:endParaRPr kumimoji="1" lang="zh-CN" altLang="en-US" dirty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  <a:p>
            <a:pPr algn="l" eaLnBrk="1" hangingPunct="1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编码必要基因的</a:t>
            </a:r>
            <a:r>
              <a:rPr kumimoji="1"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区段占</a:t>
            </a:r>
            <a:r>
              <a:rPr kumimoji="1"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28 kb</a:t>
            </a:r>
            <a:endParaRPr kumimoji="1" lang="en-US" altLang="zh-CN" dirty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3799" name="Rectangle 7"/>
          <p:cNvSpPr>
            <a:spLocks noChangeArrowheads="1"/>
          </p:cNvSpPr>
          <p:nvPr/>
        </p:nvSpPr>
        <p:spPr bwMode="auto">
          <a:xfrm>
            <a:off x="842935" y="5554960"/>
            <a:ext cx="692689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b">
            <a:spAutoFit/>
          </a:bodyPr>
          <a:lstStyle/>
          <a:p>
            <a:pPr algn="l" eaLnBrk="1" hangingPunct="1"/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因此，</a:t>
            </a:r>
            <a:r>
              <a:rPr kumimoji="1"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λ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载体克隆外源</a:t>
            </a:r>
            <a:r>
              <a:rPr kumimoji="1"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的</a:t>
            </a:r>
            <a:r>
              <a:rPr kumimoji="1" lang="zh-CN" altLang="en-US" u="sng" dirty="0">
                <a:ea typeface="黑体" pitchFamily="49" charset="-122"/>
                <a:cs typeface="Times New Roman" pitchFamily="18" charset="0"/>
              </a:rPr>
              <a:t>理论极限值应是</a:t>
            </a:r>
            <a:r>
              <a:rPr kumimoji="1" lang="en-US" altLang="zh-CN" u="sng" dirty="0" smtClean="0">
                <a:ea typeface="黑体" pitchFamily="49" charset="-122"/>
                <a:cs typeface="Times New Roman" pitchFamily="18" charset="0"/>
              </a:rPr>
              <a:t>23 kb</a:t>
            </a:r>
            <a:endParaRPr kumimoji="1" lang="en-US" altLang="zh-CN" u="sng" dirty="0"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3800" name="Rectangle 8"/>
          <p:cNvSpPr>
            <a:spLocks noChangeArrowheads="1"/>
          </p:cNvSpPr>
          <p:nvPr/>
        </p:nvSpPr>
        <p:spPr bwMode="auto">
          <a:xfrm>
            <a:off x="775475" y="3352454"/>
            <a:ext cx="5182829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b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按野生型</a:t>
            </a:r>
            <a:r>
              <a:rPr kumimoji="1" lang="en-US" altLang="zh-CN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λ-DNA</a:t>
            </a:r>
            <a:r>
              <a:rPr kumimoji="1"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分子长度</a:t>
            </a:r>
            <a:r>
              <a:rPr kumimoji="1"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为</a:t>
            </a:r>
            <a:r>
              <a:rPr kumimoji="1" lang="en-US" altLang="zh-CN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48 kb</a:t>
            </a:r>
            <a:r>
              <a:rPr kumimoji="1"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计算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ChangeArrowheads="1"/>
          </p:cNvSpPr>
          <p:nvPr/>
        </p:nvSpPr>
        <p:spPr bwMode="auto">
          <a:xfrm>
            <a:off x="355599" y="412750"/>
            <a:ext cx="704954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kumimoji="1" lang="en-US" altLang="zh-CN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2.4 </a:t>
            </a:r>
            <a:r>
              <a:rPr kumimoji="1" lang="zh-CN" altLang="en-US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亲本和重组</a:t>
            </a:r>
            <a:r>
              <a:rPr lang="en-US" altLang="zh-CN" sz="2800" b="1" dirty="0" smtClean="0">
                <a:solidFill>
                  <a:srgbClr val="3399FF"/>
                </a:solidFill>
                <a:latin typeface="Symbol" pitchFamily="18" charset="2"/>
                <a:ea typeface="黑体" pitchFamily="2" charset="-122"/>
              </a:rPr>
              <a:t>l</a:t>
            </a:r>
            <a:r>
              <a:rPr kumimoji="1" lang="en-US" altLang="zh-CN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-DNA</a:t>
            </a:r>
            <a:r>
              <a:rPr kumimoji="1" lang="zh-CN" altLang="en-US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的</a:t>
            </a:r>
            <a:r>
              <a:rPr kumimoji="1"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分离纯化：</a:t>
            </a:r>
          </a:p>
        </p:txBody>
      </p:sp>
      <p:sp>
        <p:nvSpPr>
          <p:cNvPr id="674819" name="Rectangle 3"/>
          <p:cNvSpPr>
            <a:spLocks noChangeArrowheads="1"/>
          </p:cNvSpPr>
          <p:nvPr/>
        </p:nvSpPr>
        <p:spPr bwMode="auto">
          <a:xfrm>
            <a:off x="962363" y="1324313"/>
            <a:ext cx="7985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将大肠杆菌在含有麦芽糖的培养基中培养至对数生长期</a:t>
            </a:r>
            <a:r>
              <a:rPr lang="zh-CN" altLang="en-US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 </a:t>
            </a:r>
          </a:p>
        </p:txBody>
      </p:sp>
      <p:sp>
        <p:nvSpPr>
          <p:cNvPr id="674820" name="Rectangle 4"/>
          <p:cNvSpPr>
            <a:spLocks noChangeArrowheads="1"/>
          </p:cNvSpPr>
          <p:nvPr/>
        </p:nvSpPr>
        <p:spPr bwMode="auto">
          <a:xfrm>
            <a:off x="962363" y="1940263"/>
            <a:ext cx="80613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加入</a:t>
            </a:r>
            <a:r>
              <a:rPr lang="en-US" altLang="zh-CN" b="1" dirty="0" smtClean="0">
                <a:solidFill>
                  <a:srgbClr val="FFC000"/>
                </a:solidFill>
                <a:latin typeface="Symbol" pitchFamily="18" charset="2"/>
                <a:ea typeface="黑体" pitchFamily="2" charset="-122"/>
              </a:rPr>
              <a:t>l</a:t>
            </a:r>
            <a:r>
              <a:rPr lang="zh-CN" alt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噬菌体</a:t>
            </a: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或</a:t>
            </a:r>
            <a:r>
              <a:rPr lang="zh-CN" alt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重组</a:t>
            </a:r>
            <a:r>
              <a:rPr lang="en-US" altLang="zh-CN" b="1" dirty="0" smtClean="0">
                <a:solidFill>
                  <a:srgbClr val="FFC000"/>
                </a:solidFill>
                <a:latin typeface="Symbol" pitchFamily="18" charset="2"/>
                <a:ea typeface="黑体" pitchFamily="2" charset="-122"/>
              </a:rPr>
              <a:t>l</a:t>
            </a:r>
            <a:r>
              <a:rPr lang="zh-CN" alt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噬菌体</a:t>
            </a: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的悬浮液，</a:t>
            </a:r>
            <a:r>
              <a:rPr lang="en-US" altLang="zh-CN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37℃</a:t>
            </a: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培养</a:t>
            </a:r>
            <a:r>
              <a:rPr lang="en-US" altLang="zh-CN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1</a:t>
            </a: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小时 </a:t>
            </a:r>
          </a:p>
        </p:txBody>
      </p:sp>
      <p:sp>
        <p:nvSpPr>
          <p:cNvPr id="674821" name="Rectangle 5"/>
          <p:cNvSpPr>
            <a:spLocks noChangeArrowheads="1"/>
          </p:cNvSpPr>
          <p:nvPr/>
        </p:nvSpPr>
        <p:spPr bwMode="auto">
          <a:xfrm>
            <a:off x="962363" y="2540338"/>
            <a:ext cx="825658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用新鲜培养基稀释，继续培养</a:t>
            </a:r>
            <a:r>
              <a:rPr lang="en-US" altLang="zh-CN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4-12</a:t>
            </a: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小时。这时噬菌体颗粒 </a:t>
            </a:r>
          </a:p>
        </p:txBody>
      </p:sp>
      <p:sp>
        <p:nvSpPr>
          <p:cNvPr id="674822" name="Rectangle 6"/>
          <p:cNvSpPr>
            <a:spLocks noChangeArrowheads="1"/>
          </p:cNvSpPr>
          <p:nvPr/>
        </p:nvSpPr>
        <p:spPr bwMode="auto">
          <a:xfrm>
            <a:off x="962363" y="3061038"/>
            <a:ext cx="776128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密度已达</a:t>
            </a:r>
            <a:r>
              <a:rPr lang="en-US" altLang="zh-CN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10</a:t>
            </a:r>
            <a:r>
              <a:rPr lang="en-US" altLang="zh-CN" baseline="3000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13 </a:t>
            </a:r>
            <a:r>
              <a:rPr lang="en-US" altLang="zh-CN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-10</a:t>
            </a:r>
            <a:r>
              <a:rPr lang="en-US" altLang="zh-CN" baseline="3000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14 </a:t>
            </a:r>
            <a:r>
              <a:rPr lang="en-US" altLang="zh-CN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/ L</a:t>
            </a:r>
            <a:r>
              <a:rPr lang="zh-CN" altLang="en-US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，大肠杆菌细胞已完全裂解  </a:t>
            </a:r>
          </a:p>
        </p:txBody>
      </p:sp>
      <p:sp>
        <p:nvSpPr>
          <p:cNvPr id="674823" name="Rectangle 7"/>
          <p:cNvSpPr>
            <a:spLocks noChangeArrowheads="1"/>
          </p:cNvSpPr>
          <p:nvPr/>
        </p:nvSpPr>
        <p:spPr bwMode="auto">
          <a:xfrm>
            <a:off x="962363" y="3724613"/>
            <a:ext cx="45577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超速离心，沉淀噬菌体 </a:t>
            </a:r>
          </a:p>
        </p:txBody>
      </p:sp>
      <p:sp>
        <p:nvSpPr>
          <p:cNvPr id="674824" name="Rectangle 8"/>
          <p:cNvSpPr>
            <a:spLocks noChangeArrowheads="1"/>
          </p:cNvSpPr>
          <p:nvPr/>
        </p:nvSpPr>
        <p:spPr bwMode="auto">
          <a:xfrm>
            <a:off x="962363" y="4292938"/>
            <a:ext cx="47402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苯酚抽提，</a:t>
            </a:r>
            <a:r>
              <a:rPr lang="zh-CN" alt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释放</a:t>
            </a:r>
            <a:r>
              <a:rPr lang="en-US" altLang="zh-CN" b="1" dirty="0" smtClean="0">
                <a:solidFill>
                  <a:srgbClr val="FFC000"/>
                </a:solidFill>
                <a:latin typeface="Symbol" pitchFamily="18" charset="2"/>
                <a:ea typeface="黑体" pitchFamily="2" charset="-122"/>
              </a:rPr>
              <a:t>l</a:t>
            </a:r>
            <a:r>
              <a:rPr lang="en-US" altLang="zh-CN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-DNA </a:t>
            </a:r>
            <a:endParaRPr lang="en-US" altLang="zh-CN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674825" name="Rectangle 9"/>
          <p:cNvSpPr>
            <a:spLocks noChangeArrowheads="1"/>
          </p:cNvSpPr>
          <p:nvPr/>
        </p:nvSpPr>
        <p:spPr bwMode="auto">
          <a:xfrm>
            <a:off x="962363" y="4861263"/>
            <a:ext cx="59785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乙醇或异丙醇</a:t>
            </a:r>
            <a:r>
              <a:rPr lang="zh-CN" alt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沉淀</a:t>
            </a:r>
            <a:r>
              <a:rPr lang="en-US" altLang="zh-CN" b="1" dirty="0" smtClean="0">
                <a:solidFill>
                  <a:srgbClr val="FFC000"/>
                </a:solidFill>
                <a:latin typeface="Symbol" pitchFamily="18" charset="2"/>
                <a:ea typeface="黑体" pitchFamily="2" charset="-122"/>
              </a:rPr>
              <a:t>l</a:t>
            </a:r>
            <a:r>
              <a:rPr lang="en-US" altLang="zh-CN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  <a:cs typeface="Times New Roman" pitchFamily="18" charset="0"/>
              </a:rPr>
              <a:t>-DNA </a:t>
            </a:r>
            <a:endParaRPr lang="en-US" altLang="zh-CN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674826" name="Oval 10"/>
          <p:cNvSpPr>
            <a:spLocks noChangeArrowheads="1"/>
          </p:cNvSpPr>
          <p:nvPr/>
        </p:nvSpPr>
        <p:spPr bwMode="auto">
          <a:xfrm>
            <a:off x="489288" y="1477963"/>
            <a:ext cx="269875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C000"/>
              </a:solidFill>
              <a:cs typeface="Times New Roman" pitchFamily="18" charset="0"/>
            </a:endParaRPr>
          </a:p>
        </p:txBody>
      </p:sp>
      <p:sp>
        <p:nvSpPr>
          <p:cNvPr id="674827" name="Oval 11"/>
          <p:cNvSpPr>
            <a:spLocks noChangeArrowheads="1"/>
          </p:cNvSpPr>
          <p:nvPr/>
        </p:nvSpPr>
        <p:spPr bwMode="auto">
          <a:xfrm>
            <a:off x="489288" y="2106613"/>
            <a:ext cx="269875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C000"/>
              </a:solidFill>
              <a:cs typeface="Times New Roman" pitchFamily="18" charset="0"/>
            </a:endParaRPr>
          </a:p>
        </p:txBody>
      </p:sp>
      <p:sp>
        <p:nvSpPr>
          <p:cNvPr id="674828" name="Oval 12"/>
          <p:cNvSpPr>
            <a:spLocks noChangeArrowheads="1"/>
          </p:cNvSpPr>
          <p:nvPr/>
        </p:nvSpPr>
        <p:spPr bwMode="auto">
          <a:xfrm>
            <a:off x="489288" y="2719388"/>
            <a:ext cx="269875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C000"/>
              </a:solidFill>
              <a:cs typeface="Times New Roman" pitchFamily="18" charset="0"/>
            </a:endParaRPr>
          </a:p>
        </p:txBody>
      </p:sp>
      <p:sp>
        <p:nvSpPr>
          <p:cNvPr id="674829" name="Oval 13"/>
          <p:cNvSpPr>
            <a:spLocks noChangeArrowheads="1"/>
          </p:cNvSpPr>
          <p:nvPr/>
        </p:nvSpPr>
        <p:spPr bwMode="auto">
          <a:xfrm>
            <a:off x="489288" y="3897833"/>
            <a:ext cx="269875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C000"/>
              </a:solidFill>
              <a:cs typeface="Times New Roman" pitchFamily="18" charset="0"/>
            </a:endParaRPr>
          </a:p>
        </p:txBody>
      </p:sp>
      <p:sp>
        <p:nvSpPr>
          <p:cNvPr id="674830" name="Oval 14"/>
          <p:cNvSpPr>
            <a:spLocks noChangeArrowheads="1"/>
          </p:cNvSpPr>
          <p:nvPr/>
        </p:nvSpPr>
        <p:spPr bwMode="auto">
          <a:xfrm>
            <a:off x="489288" y="4463868"/>
            <a:ext cx="269875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C000"/>
              </a:solidFill>
              <a:cs typeface="Times New Roman" pitchFamily="18" charset="0"/>
            </a:endParaRPr>
          </a:p>
        </p:txBody>
      </p:sp>
      <p:sp>
        <p:nvSpPr>
          <p:cNvPr id="674831" name="Oval 15"/>
          <p:cNvSpPr>
            <a:spLocks noChangeArrowheads="1"/>
          </p:cNvSpPr>
          <p:nvPr/>
        </p:nvSpPr>
        <p:spPr bwMode="auto">
          <a:xfrm>
            <a:off x="489288" y="5029903"/>
            <a:ext cx="269875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C000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443769" y="629663"/>
            <a:ext cx="81905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600" b="1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第一节   </a:t>
            </a:r>
            <a:r>
              <a:rPr lang="zh-CN" altLang="en-US" sz="3600" b="1" dirty="0" smtClean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质粒（</a:t>
            </a:r>
            <a:r>
              <a:rPr lang="en-US" altLang="zh-CN" sz="3600" b="1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Plasmid</a:t>
            </a:r>
            <a:r>
              <a:rPr lang="zh-CN" altLang="en-US" sz="3600" b="1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）</a:t>
            </a: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610585" y="1687518"/>
            <a:ext cx="3406779" cy="37856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just" eaLnBrk="1" hangingPunct="1">
              <a:lnSpc>
                <a:spcPct val="200000"/>
              </a:lnSpc>
            </a:pPr>
            <a:r>
              <a:rPr lang="zh-CN" altLang="en-US" dirty="0" smtClean="0">
                <a:solidFill>
                  <a:srgbClr val="FF0000"/>
                </a:solidFill>
                <a:ea typeface="黑体" pitchFamily="49" charset="-122"/>
              </a:rPr>
              <a:t>质粒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</a:rPr>
              <a:t>存在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</a:rPr>
              <a:t>于许多细菌以及酵母菌等生物中，是</a:t>
            </a:r>
            <a:r>
              <a:rPr lang="zh-CN" altLang="en-US" dirty="0" smtClean="0">
                <a:solidFill>
                  <a:srgbClr val="FF9900"/>
                </a:solidFill>
                <a:ea typeface="黑体" pitchFamily="49" charset="-122"/>
              </a:rPr>
              <a:t>细胞</a:t>
            </a:r>
            <a:r>
              <a:rPr lang="zh-CN" altLang="en-US" dirty="0" smtClean="0">
                <a:ea typeface="黑体" pitchFamily="49" charset="-122"/>
              </a:rPr>
              <a:t>独立于染色体外能够</a:t>
            </a:r>
            <a:r>
              <a:rPr lang="zh-CN" altLang="en-US" dirty="0">
                <a:ea typeface="黑体" pitchFamily="49" charset="-122"/>
              </a:rPr>
              <a:t>自主</a:t>
            </a:r>
            <a:r>
              <a:rPr lang="zh-CN" altLang="en-US" dirty="0" smtClean="0">
                <a:ea typeface="黑体" pitchFamily="49" charset="-122"/>
              </a:rPr>
              <a:t>复制的</a:t>
            </a:r>
            <a:r>
              <a:rPr lang="zh-CN" altLang="en-US" dirty="0">
                <a:ea typeface="黑体" pitchFamily="49" charset="-122"/>
              </a:rPr>
              <a:t>环状</a:t>
            </a:r>
            <a:r>
              <a:rPr lang="en-US" altLang="zh-CN" dirty="0">
                <a:ea typeface="黑体" pitchFamily="49" charset="-122"/>
              </a:rPr>
              <a:t>DNA</a:t>
            </a:r>
            <a:r>
              <a:rPr lang="zh-CN" altLang="en-US" dirty="0">
                <a:ea typeface="黑体" pitchFamily="49" charset="-122"/>
              </a:rPr>
              <a:t>分子</a:t>
            </a:r>
            <a:r>
              <a:rPr lang="zh-CN" altLang="en-US" dirty="0">
                <a:solidFill>
                  <a:srgbClr val="FF9900"/>
                </a:solidFill>
                <a:ea typeface="黑体" pitchFamily="49" charset="-122"/>
              </a:rPr>
              <a:t>。</a:t>
            </a:r>
          </a:p>
        </p:txBody>
      </p:sp>
      <p:pic>
        <p:nvPicPr>
          <p:cNvPr id="45065" name="Picture 9" descr="14_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08516" y="2071841"/>
            <a:ext cx="4260928" cy="37772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ChangeArrowheads="1"/>
          </p:cNvSpPr>
          <p:nvPr/>
        </p:nvSpPr>
        <p:spPr bwMode="auto">
          <a:xfrm>
            <a:off x="217488" y="731838"/>
            <a:ext cx="50260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kumimoji="1" lang="en-US" altLang="zh-CN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2.5</a:t>
            </a:r>
            <a:r>
              <a:rPr kumimoji="1" lang="zh-CN" altLang="en-US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  <a:ea typeface="黑体" pitchFamily="2" charset="-122"/>
              </a:rPr>
              <a:t>l</a:t>
            </a:r>
            <a:r>
              <a:rPr kumimoji="1" lang="en-US" altLang="zh-CN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-DNA</a:t>
            </a:r>
            <a:r>
              <a:rPr kumimoji="1"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作为载体的优点：</a:t>
            </a:r>
          </a:p>
        </p:txBody>
      </p:sp>
      <p:sp>
        <p:nvSpPr>
          <p:cNvPr id="675843" name="Rectangle 3"/>
          <p:cNvSpPr>
            <a:spLocks noChangeArrowheads="1"/>
          </p:cNvSpPr>
          <p:nvPr/>
        </p:nvSpPr>
        <p:spPr bwMode="auto">
          <a:xfrm>
            <a:off x="1021985" y="1573213"/>
            <a:ext cx="79962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b="1" dirty="0" smtClean="0">
                <a:solidFill>
                  <a:srgbClr val="FFC000"/>
                </a:solidFill>
                <a:latin typeface="Symbol" pitchFamily="18" charset="2"/>
                <a:ea typeface="黑体" pitchFamily="2" charset="-122"/>
              </a:rPr>
              <a:t>l</a:t>
            </a:r>
            <a:r>
              <a:rPr lang="en-US" altLang="zh-CN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-DNA</a:t>
            </a: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可在体外包装成噬菌体颗粒，能</a:t>
            </a:r>
            <a:r>
              <a:rPr lang="zh-CN" alt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高效感染</a:t>
            </a: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大肠杆菌 </a:t>
            </a:r>
          </a:p>
        </p:txBody>
      </p:sp>
      <p:sp>
        <p:nvSpPr>
          <p:cNvPr id="675844" name="Rectangle 4"/>
          <p:cNvSpPr>
            <a:spLocks noChangeArrowheads="1"/>
          </p:cNvSpPr>
          <p:nvPr/>
        </p:nvSpPr>
        <p:spPr bwMode="auto">
          <a:xfrm>
            <a:off x="1021985" y="2194263"/>
            <a:ext cx="81819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b="1" dirty="0" smtClean="0">
                <a:solidFill>
                  <a:srgbClr val="FFC000"/>
                </a:solidFill>
                <a:latin typeface="Symbol" pitchFamily="18" charset="2"/>
                <a:ea typeface="黑体" pitchFamily="2" charset="-122"/>
              </a:rPr>
              <a:t>l</a:t>
            </a:r>
            <a:r>
              <a:rPr lang="en-US" altLang="zh-CN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-DNA</a:t>
            </a: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载体的装载能力为</a:t>
            </a:r>
            <a:r>
              <a:rPr lang="en-US" altLang="zh-CN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25 </a:t>
            </a:r>
            <a:r>
              <a:rPr lang="en-US" altLang="zh-CN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kb</a:t>
            </a: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，远远大于质粒的装载量 </a:t>
            </a:r>
          </a:p>
        </p:txBody>
      </p:sp>
      <p:sp>
        <p:nvSpPr>
          <p:cNvPr id="675845" name="Rectangle 5"/>
          <p:cNvSpPr>
            <a:spLocks noChangeArrowheads="1"/>
          </p:cNvSpPr>
          <p:nvPr/>
        </p:nvSpPr>
        <p:spPr bwMode="auto">
          <a:xfrm>
            <a:off x="1021985" y="2824163"/>
            <a:ext cx="79216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重组</a:t>
            </a:r>
            <a:r>
              <a:rPr lang="en-US" altLang="zh-CN" b="1" dirty="0" smtClean="0">
                <a:solidFill>
                  <a:srgbClr val="FFC000"/>
                </a:solidFill>
                <a:latin typeface="Symbol" pitchFamily="18" charset="2"/>
                <a:ea typeface="黑体" pitchFamily="2" charset="-122"/>
              </a:rPr>
              <a:t>l</a:t>
            </a:r>
            <a:r>
              <a:rPr lang="en-US" altLang="zh-CN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-DNA</a:t>
            </a: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分子的筛选较为方便 </a:t>
            </a:r>
          </a:p>
        </p:txBody>
      </p:sp>
      <p:sp>
        <p:nvSpPr>
          <p:cNvPr id="675846" name="Rectangle 6"/>
          <p:cNvSpPr>
            <a:spLocks noChangeArrowheads="1"/>
          </p:cNvSpPr>
          <p:nvPr/>
        </p:nvSpPr>
        <p:spPr bwMode="auto">
          <a:xfrm>
            <a:off x="1021985" y="3448050"/>
            <a:ext cx="518001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重组</a:t>
            </a:r>
            <a:r>
              <a:rPr lang="en-US" altLang="zh-CN" b="1" dirty="0" smtClean="0">
                <a:solidFill>
                  <a:srgbClr val="FFC000"/>
                </a:solidFill>
                <a:latin typeface="Symbol" pitchFamily="18" charset="2"/>
                <a:ea typeface="黑体" pitchFamily="2" charset="-122"/>
              </a:rPr>
              <a:t>l</a:t>
            </a:r>
            <a:r>
              <a:rPr lang="en-US" altLang="zh-CN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-DNA</a:t>
            </a: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分子的提取较为简便 </a:t>
            </a:r>
          </a:p>
        </p:txBody>
      </p:sp>
      <p:sp>
        <p:nvSpPr>
          <p:cNvPr id="675847" name="Rectangle 7"/>
          <p:cNvSpPr>
            <a:spLocks noChangeArrowheads="1"/>
          </p:cNvSpPr>
          <p:nvPr/>
        </p:nvSpPr>
        <p:spPr bwMode="auto">
          <a:xfrm>
            <a:off x="1021985" y="4073525"/>
            <a:ext cx="80724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b="1" dirty="0" smtClean="0">
                <a:solidFill>
                  <a:srgbClr val="FFC000"/>
                </a:solidFill>
                <a:latin typeface="Symbol" pitchFamily="18" charset="2"/>
                <a:ea typeface="黑体" pitchFamily="2" charset="-122"/>
              </a:rPr>
              <a:t>l</a:t>
            </a:r>
            <a:r>
              <a:rPr lang="en-US" altLang="zh-CN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-DNA</a:t>
            </a: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载体适合克隆和扩增外源</a:t>
            </a:r>
            <a:r>
              <a:rPr lang="en-US" altLang="zh-CN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片段，但不适合表达 </a:t>
            </a:r>
          </a:p>
        </p:txBody>
      </p:sp>
      <p:sp>
        <p:nvSpPr>
          <p:cNvPr id="675848" name="Rectangle 8"/>
          <p:cNvSpPr>
            <a:spLocks noChangeArrowheads="1"/>
          </p:cNvSpPr>
          <p:nvPr/>
        </p:nvSpPr>
        <p:spPr bwMode="auto">
          <a:xfrm>
            <a:off x="1021985" y="4697413"/>
            <a:ext cx="380841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cs typeface="Times New Roman" pitchFamily="18" charset="0"/>
              </a:rPr>
              <a:t>外源基因</a:t>
            </a:r>
          </a:p>
        </p:txBody>
      </p:sp>
      <p:sp>
        <p:nvSpPr>
          <p:cNvPr id="675849" name="Oval 9"/>
          <p:cNvSpPr>
            <a:spLocks noChangeArrowheads="1"/>
          </p:cNvSpPr>
          <p:nvPr/>
        </p:nvSpPr>
        <p:spPr bwMode="auto">
          <a:xfrm>
            <a:off x="548910" y="1771833"/>
            <a:ext cx="303213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5850" name="Oval 10"/>
          <p:cNvSpPr>
            <a:spLocks noChangeArrowheads="1"/>
          </p:cNvSpPr>
          <p:nvPr/>
        </p:nvSpPr>
        <p:spPr bwMode="auto">
          <a:xfrm>
            <a:off x="548910" y="2355513"/>
            <a:ext cx="303213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5851" name="Oval 11"/>
          <p:cNvSpPr>
            <a:spLocks noChangeArrowheads="1"/>
          </p:cNvSpPr>
          <p:nvPr/>
        </p:nvSpPr>
        <p:spPr bwMode="auto">
          <a:xfrm>
            <a:off x="548910" y="2984163"/>
            <a:ext cx="303213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5852" name="Oval 12"/>
          <p:cNvSpPr>
            <a:spLocks noChangeArrowheads="1"/>
          </p:cNvSpPr>
          <p:nvPr/>
        </p:nvSpPr>
        <p:spPr bwMode="auto">
          <a:xfrm>
            <a:off x="548910" y="3612813"/>
            <a:ext cx="303213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5853" name="Oval 13"/>
          <p:cNvSpPr>
            <a:spLocks noChangeArrowheads="1"/>
          </p:cNvSpPr>
          <p:nvPr/>
        </p:nvSpPr>
        <p:spPr bwMode="auto">
          <a:xfrm>
            <a:off x="548910" y="4241463"/>
            <a:ext cx="303213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99FF">
                  <a:gamma/>
                  <a:shade val="42353"/>
                  <a:invGamma/>
                </a:srgbClr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7" name="Text Box 3"/>
          <p:cNvSpPr txBox="1">
            <a:spLocks noChangeArrowheads="1"/>
          </p:cNvSpPr>
          <p:nvPr/>
        </p:nvSpPr>
        <p:spPr bwMode="auto">
          <a:xfrm>
            <a:off x="494678" y="1850406"/>
            <a:ext cx="8097265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rgbClr val="FFC000"/>
                </a:solidFill>
                <a:ea typeface="黑体" pitchFamily="2" charset="-122"/>
                <a:cs typeface="Times New Roman" pitchFamily="18" charset="0"/>
              </a:rPr>
              <a:t>        一类</a:t>
            </a:r>
            <a:r>
              <a:rPr lang="zh-CN" altLang="en-US" dirty="0">
                <a:solidFill>
                  <a:srgbClr val="FFC000"/>
                </a:solidFill>
                <a:ea typeface="黑体" pitchFamily="2" charset="-122"/>
                <a:cs typeface="Times New Roman" pitchFamily="18" charset="0"/>
              </a:rPr>
              <a:t>由人工构建的含有</a:t>
            </a:r>
            <a:r>
              <a:rPr lang="en-US" altLang="zh-CN" dirty="0" smtClean="0">
                <a:solidFill>
                  <a:srgbClr val="FFC000"/>
                </a:solidFill>
                <a:ea typeface="黑体" pitchFamily="2" charset="-122"/>
                <a:cs typeface="Times New Roman" pitchFamily="18" charset="0"/>
              </a:rPr>
              <a:t>λ-DNA</a:t>
            </a:r>
            <a:r>
              <a:rPr lang="zh-CN" altLang="en-US" dirty="0" smtClean="0">
                <a:solidFill>
                  <a:srgbClr val="FFC000"/>
                </a:solidFill>
                <a:ea typeface="黑体" pitchFamily="2" charset="-122"/>
                <a:cs typeface="Times New Roman" pitchFamily="18" charset="0"/>
              </a:rPr>
              <a:t>的</a:t>
            </a:r>
            <a:r>
              <a:rPr lang="en-US" altLang="zh-CN" dirty="0" err="1" smtClean="0">
                <a:solidFill>
                  <a:srgbClr val="FFC000"/>
                </a:solidFill>
                <a:ea typeface="黑体" pitchFamily="2" charset="-122"/>
                <a:cs typeface="Times New Roman" pitchFamily="18" charset="0"/>
              </a:rPr>
              <a:t>cos</a:t>
            </a:r>
            <a:r>
              <a:rPr lang="zh-CN" altLang="en-US" dirty="0">
                <a:solidFill>
                  <a:srgbClr val="FFC000"/>
                </a:solidFill>
                <a:ea typeface="黑体" pitchFamily="2" charset="-122"/>
                <a:cs typeface="Times New Roman" pitchFamily="18" charset="0"/>
              </a:rPr>
              <a:t>序列和质粒复制子的特殊类型的质粒载体（</a:t>
            </a:r>
            <a:r>
              <a:rPr lang="en-US" altLang="zh-CN" dirty="0" err="1">
                <a:solidFill>
                  <a:srgbClr val="FFC000"/>
                </a:solidFill>
                <a:ea typeface="黑体" pitchFamily="2" charset="-122"/>
                <a:cs typeface="Times New Roman" pitchFamily="18" charset="0"/>
              </a:rPr>
              <a:t>cosmid</a:t>
            </a:r>
            <a:r>
              <a:rPr lang="en-US" altLang="zh-CN" dirty="0">
                <a:solidFill>
                  <a:srgbClr val="FFC000"/>
                </a:solidFill>
                <a:ea typeface="黑体" pitchFamily="2" charset="-122"/>
                <a:cs typeface="Times New Roman" pitchFamily="18" charset="0"/>
              </a:rPr>
              <a:t> vectors</a:t>
            </a:r>
            <a:r>
              <a:rPr lang="zh-CN" altLang="en-US" dirty="0">
                <a:solidFill>
                  <a:srgbClr val="FFC000"/>
                </a:solidFill>
                <a:ea typeface="黑体" pitchFamily="2" charset="-122"/>
                <a:cs typeface="Times New Roman" pitchFamily="18" charset="0"/>
              </a:rPr>
              <a:t>） </a:t>
            </a:r>
            <a:r>
              <a:rPr kumimoji="1" lang="zh-CN" altLang="en-US" b="1" dirty="0" smtClean="0">
                <a:solidFill>
                  <a:srgbClr val="FFC000"/>
                </a:solidFill>
                <a:ea typeface="华文细黑" pitchFamily="2" charset="-122"/>
              </a:rPr>
              <a:t> </a:t>
            </a:r>
            <a:endParaRPr kumimoji="1" lang="zh-CN" altLang="en-US" b="1" dirty="0">
              <a:solidFill>
                <a:srgbClr val="FFC000"/>
              </a:solidFill>
              <a:ea typeface="华文细黑" pitchFamily="2" charset="-122"/>
            </a:endParaRPr>
          </a:p>
        </p:txBody>
      </p:sp>
      <p:sp>
        <p:nvSpPr>
          <p:cNvPr id="676868" name="Rectangle 4"/>
          <p:cNvSpPr>
            <a:spLocks noChangeArrowheads="1"/>
          </p:cNvSpPr>
          <p:nvPr/>
        </p:nvSpPr>
        <p:spPr bwMode="auto">
          <a:xfrm>
            <a:off x="459800" y="1260042"/>
            <a:ext cx="4157170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kumimoji="1" lang="en-US" altLang="zh-CN" sz="2800" dirty="0" smtClean="0">
                <a:ea typeface="黑体" pitchFamily="49" charset="-122"/>
                <a:cs typeface="Times New Roman" pitchFamily="18" charset="0"/>
              </a:rPr>
              <a:t>3.1 </a:t>
            </a:r>
            <a:r>
              <a:rPr kumimoji="1" lang="zh-CN" altLang="en-US" sz="2800" dirty="0" smtClean="0">
                <a:ea typeface="黑体" pitchFamily="49" charset="-122"/>
                <a:cs typeface="Times New Roman" pitchFamily="18" charset="0"/>
              </a:rPr>
              <a:t>柯斯</a:t>
            </a:r>
            <a:r>
              <a:rPr kumimoji="1" lang="zh-CN" altLang="en-US" sz="2800" dirty="0">
                <a:ea typeface="黑体" pitchFamily="49" charset="-122"/>
                <a:cs typeface="Times New Roman" pitchFamily="18" charset="0"/>
              </a:rPr>
              <a:t>质粒（</a:t>
            </a:r>
            <a:r>
              <a:rPr kumimoji="1" lang="en-US" altLang="zh-CN" sz="2800" dirty="0" err="1">
                <a:ea typeface="黑体" pitchFamily="49" charset="-122"/>
                <a:cs typeface="Times New Roman" pitchFamily="18" charset="0"/>
              </a:rPr>
              <a:t>cosmid</a:t>
            </a:r>
            <a:r>
              <a:rPr kumimoji="1" lang="zh-CN" altLang="en-US" sz="2800" dirty="0">
                <a:ea typeface="黑体" pitchFamily="49" charset="-122"/>
                <a:cs typeface="Times New Roman" pitchFamily="18" charset="0"/>
              </a:rPr>
              <a:t>）</a:t>
            </a:r>
          </a:p>
        </p:txBody>
      </p:sp>
      <p:sp>
        <p:nvSpPr>
          <p:cNvPr id="676869" name="Text Box 5"/>
          <p:cNvSpPr txBox="1">
            <a:spLocks noChangeArrowheads="1"/>
          </p:cNvSpPr>
          <p:nvPr/>
        </p:nvSpPr>
        <p:spPr bwMode="auto">
          <a:xfrm>
            <a:off x="490073" y="3048408"/>
            <a:ext cx="803592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ea typeface="黑体" pitchFamily="2" charset="-122"/>
                <a:cs typeface="Times New Roman" pitchFamily="18" charset="0"/>
              </a:rPr>
              <a:t>1978</a:t>
            </a:r>
            <a:r>
              <a:rPr lang="zh-CN" altLang="en-US" dirty="0">
                <a:solidFill>
                  <a:schemeClr val="tx1"/>
                </a:solidFill>
                <a:ea typeface="黑体" pitchFamily="2" charset="-122"/>
                <a:cs typeface="Times New Roman" pitchFamily="18" charset="0"/>
              </a:rPr>
              <a:t>年，</a:t>
            </a:r>
            <a:r>
              <a:rPr lang="en-US" altLang="zh-CN" dirty="0" smtClean="0">
                <a:solidFill>
                  <a:schemeClr val="tx1"/>
                </a:solidFill>
                <a:ea typeface="黑体" pitchFamily="2" charset="-122"/>
                <a:cs typeface="Times New Roman" pitchFamily="18" charset="0"/>
              </a:rPr>
              <a:t>J. Coffins</a:t>
            </a:r>
            <a:r>
              <a:rPr lang="zh-CN" altLang="en-US" dirty="0">
                <a:solidFill>
                  <a:schemeClr val="tx1"/>
                </a:solidFill>
                <a:ea typeface="黑体" pitchFamily="2" charset="-122"/>
                <a:cs typeface="Times New Roman" pitchFamily="18" charset="0"/>
              </a:rPr>
              <a:t>及</a:t>
            </a:r>
            <a:r>
              <a:rPr lang="en-US" altLang="zh-CN" dirty="0" smtClean="0">
                <a:solidFill>
                  <a:schemeClr val="tx1"/>
                </a:solidFill>
                <a:ea typeface="黑体" pitchFamily="2" charset="-122"/>
                <a:cs typeface="Times New Roman" pitchFamily="18" charset="0"/>
              </a:rPr>
              <a:t>B. </a:t>
            </a:r>
            <a:r>
              <a:rPr lang="en-US" altLang="zh-CN" dirty="0" err="1" smtClean="0">
                <a:solidFill>
                  <a:schemeClr val="tx1"/>
                </a:solidFill>
                <a:ea typeface="黑体" pitchFamily="2" charset="-122"/>
                <a:cs typeface="Times New Roman" pitchFamily="18" charset="0"/>
              </a:rPr>
              <a:t>Hohn</a:t>
            </a:r>
            <a:r>
              <a:rPr lang="zh-CN" altLang="en-US" dirty="0">
                <a:solidFill>
                  <a:schemeClr val="tx1"/>
                </a:solidFill>
                <a:ea typeface="黑体" pitchFamily="2" charset="-122"/>
                <a:cs typeface="Times New Roman" pitchFamily="18" charset="0"/>
              </a:rPr>
              <a:t>等人发展出柯斯质粒</a:t>
            </a:r>
            <a:r>
              <a:rPr lang="zh-CN" altLang="en-US" dirty="0" smtClean="0">
                <a:solidFill>
                  <a:schemeClr val="tx1"/>
                </a:solidFill>
                <a:ea typeface="黑体" pitchFamily="2" charset="-122"/>
                <a:cs typeface="Times New Roman" pitchFamily="18" charset="0"/>
              </a:rPr>
              <a:t>载体</a:t>
            </a:r>
            <a:endParaRPr lang="zh-CN" altLang="en-US" dirty="0">
              <a:solidFill>
                <a:schemeClr val="tx1"/>
              </a:solidFill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676870" name="Text Box 6"/>
          <p:cNvSpPr txBox="1">
            <a:spLocks noChangeArrowheads="1"/>
          </p:cNvSpPr>
          <p:nvPr/>
        </p:nvSpPr>
        <p:spPr bwMode="auto">
          <a:xfrm>
            <a:off x="542980" y="3747282"/>
            <a:ext cx="8070850" cy="120032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kumimoji="1" lang="en-US" altLang="zh-CN" dirty="0" smtClean="0">
                <a:solidFill>
                  <a:srgbClr val="FF66CC"/>
                </a:solidFill>
                <a:ea typeface="华文新魏" pitchFamily="2" charset="-122"/>
                <a:cs typeface="Times New Roman" pitchFamily="18" charset="0"/>
              </a:rPr>
              <a:t>“</a:t>
            </a:r>
            <a:r>
              <a:rPr kumimoji="1" lang="en-US" altLang="zh-CN" dirty="0" err="1">
                <a:solidFill>
                  <a:srgbClr val="FF66CC"/>
                </a:solidFill>
                <a:ea typeface="华文新魏" pitchFamily="2" charset="-122"/>
                <a:cs typeface="Times New Roman" pitchFamily="18" charset="0"/>
              </a:rPr>
              <a:t>cosmid</a:t>
            </a:r>
            <a:r>
              <a:rPr kumimoji="1" lang="en-US" altLang="zh-CN" dirty="0">
                <a:solidFill>
                  <a:srgbClr val="FF66CC"/>
                </a:solidFill>
                <a:ea typeface="华文新魏" pitchFamily="2" charset="-122"/>
                <a:cs typeface="Times New Roman" pitchFamily="18" charset="0"/>
              </a:rPr>
              <a:t>”</a:t>
            </a:r>
            <a:r>
              <a:rPr kumimoji="1" lang="zh-CN" altLang="en-US" dirty="0">
                <a:solidFill>
                  <a:srgbClr val="FF66CC"/>
                </a:solidFill>
                <a:ea typeface="华文新魏" pitchFamily="2" charset="-122"/>
                <a:cs typeface="Times New Roman" pitchFamily="18" charset="0"/>
              </a:rPr>
              <a:t>一词是由英文“</a:t>
            </a:r>
            <a:r>
              <a:rPr kumimoji="1" lang="en-US" altLang="zh-CN" dirty="0" err="1">
                <a:solidFill>
                  <a:srgbClr val="FF66CC"/>
                </a:solidFill>
                <a:ea typeface="华文新魏" pitchFamily="2" charset="-122"/>
                <a:cs typeface="Times New Roman" pitchFamily="18" charset="0"/>
              </a:rPr>
              <a:t>cos</a:t>
            </a:r>
            <a:r>
              <a:rPr kumimoji="1" lang="en-US" altLang="zh-CN" dirty="0">
                <a:solidFill>
                  <a:srgbClr val="FF66CC"/>
                </a:solidFill>
                <a:ea typeface="华文新魏" pitchFamily="2" charset="-122"/>
                <a:cs typeface="Times New Roman" pitchFamily="18" charset="0"/>
              </a:rPr>
              <a:t> site-carrying plasmid”</a:t>
            </a:r>
            <a:r>
              <a:rPr kumimoji="1" lang="zh-CN" altLang="en-US" dirty="0">
                <a:solidFill>
                  <a:srgbClr val="FF66CC"/>
                </a:solidFill>
                <a:ea typeface="华文新魏" pitchFamily="2" charset="-122"/>
                <a:cs typeface="Times New Roman" pitchFamily="18" charset="0"/>
              </a:rPr>
              <a:t>缩写而成的，其原意是指带有粘性末端位点（</a:t>
            </a:r>
            <a:r>
              <a:rPr kumimoji="1" lang="en-US" altLang="zh-CN" dirty="0" err="1">
                <a:solidFill>
                  <a:srgbClr val="FF66CC"/>
                </a:solidFill>
                <a:ea typeface="华文新魏" pitchFamily="2" charset="-122"/>
                <a:cs typeface="Times New Roman" pitchFamily="18" charset="0"/>
              </a:rPr>
              <a:t>cos</a:t>
            </a:r>
            <a:r>
              <a:rPr kumimoji="1" lang="zh-CN" altLang="en-US" dirty="0">
                <a:solidFill>
                  <a:srgbClr val="FF66CC"/>
                </a:solidFill>
                <a:ea typeface="华文新魏" pitchFamily="2" charset="-122"/>
                <a:cs typeface="Times New Roman" pitchFamily="18" charset="0"/>
              </a:rPr>
              <a:t>）的质粒。 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69621" y="549275"/>
            <a:ext cx="79565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600" b="1" dirty="0" smtClean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第三节   其他载体</a:t>
            </a:r>
            <a:endParaRPr lang="zh-CN" altLang="en-US" sz="3600" b="1" dirty="0">
              <a:solidFill>
                <a:srgbClr val="FFFF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5109498"/>
            <a:ext cx="9143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其上的</a:t>
            </a:r>
            <a:r>
              <a:rPr lang="en-US" altLang="zh-CN" dirty="0" err="1" smtClean="0">
                <a:solidFill>
                  <a:schemeClr val="tx1"/>
                </a:solidFill>
              </a:rPr>
              <a:t>cos</a:t>
            </a:r>
            <a:r>
              <a:rPr lang="zh-CN" altLang="en-US" dirty="0" smtClean="0">
                <a:solidFill>
                  <a:schemeClr val="tx1"/>
                </a:solidFill>
              </a:rPr>
              <a:t>位点可识别噬菌体外壳蛋白。凡具有</a:t>
            </a:r>
            <a:r>
              <a:rPr lang="en-US" altLang="zh-CN" dirty="0" err="1" smtClean="0">
                <a:solidFill>
                  <a:schemeClr val="tx1"/>
                </a:solidFill>
              </a:rPr>
              <a:t>cos</a:t>
            </a:r>
            <a:r>
              <a:rPr lang="zh-CN" altLang="en-US" dirty="0" smtClean="0">
                <a:solidFill>
                  <a:schemeClr val="tx1"/>
                </a:solidFill>
              </a:rPr>
              <a:t>位点的任何</a:t>
            </a:r>
            <a:r>
              <a:rPr lang="en-US" altLang="zh-CN" dirty="0" smtClean="0">
                <a:solidFill>
                  <a:schemeClr val="tx1"/>
                </a:solidFill>
              </a:rPr>
              <a:t>DNA</a:t>
            </a:r>
            <a:r>
              <a:rPr lang="zh-CN" altLang="en-US" dirty="0" smtClean="0">
                <a:solidFill>
                  <a:schemeClr val="tx1"/>
                </a:solidFill>
              </a:rPr>
              <a:t>分子只要在长度上相当于噬菌体的基因组，就可以同外壳蛋白结合而被包装成类似噬菌体</a:t>
            </a:r>
            <a:r>
              <a:rPr lang="en-US" altLang="zh-CN" dirty="0" smtClean="0">
                <a:solidFill>
                  <a:schemeClr val="tx1"/>
                </a:solidFill>
              </a:rPr>
              <a:t>λ</a:t>
            </a:r>
            <a:r>
              <a:rPr lang="zh-CN" altLang="en-US" dirty="0" smtClean="0">
                <a:solidFill>
                  <a:schemeClr val="tx1"/>
                </a:solidFill>
              </a:rPr>
              <a:t>的颗粒。因此，插入柯斯质粒载体的外源</a:t>
            </a:r>
            <a:r>
              <a:rPr lang="en-US" altLang="zh-CN" dirty="0" smtClean="0">
                <a:solidFill>
                  <a:schemeClr val="tx1"/>
                </a:solidFill>
              </a:rPr>
              <a:t>DNA</a:t>
            </a:r>
            <a:r>
              <a:rPr lang="zh-CN" altLang="en-US" dirty="0" smtClean="0">
                <a:solidFill>
                  <a:schemeClr val="tx1"/>
                </a:solidFill>
              </a:rPr>
              <a:t>片段的长度可大于</a:t>
            </a:r>
            <a:r>
              <a:rPr lang="en-US" altLang="zh-CN" dirty="0" smtClean="0">
                <a:solidFill>
                  <a:schemeClr val="tx1"/>
                </a:solidFill>
              </a:rPr>
              <a:t>40kb</a:t>
            </a:r>
            <a:r>
              <a:rPr lang="zh-CN" altLang="en-US" dirty="0" smtClean="0">
                <a:solidFill>
                  <a:schemeClr val="tx1"/>
                </a:solidFill>
              </a:rPr>
              <a:t>，从而大大增加了载体的携带能力。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800" y="44970"/>
            <a:ext cx="5481638" cy="5162550"/>
          </a:xfrm>
          <a:prstGeom prst="rect">
            <a:avLst/>
          </a:prstGeom>
          <a:noFill/>
        </p:spPr>
      </p:pic>
      <p:sp>
        <p:nvSpPr>
          <p:cNvPr id="677891" name="Rectangle 3"/>
          <p:cNvSpPr>
            <a:spLocks noChangeArrowheads="1"/>
          </p:cNvSpPr>
          <p:nvPr/>
        </p:nvSpPr>
        <p:spPr bwMode="auto">
          <a:xfrm>
            <a:off x="297073" y="5292725"/>
            <a:ext cx="8499475" cy="133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kumimoji="1" lang="zh-CN" altLang="en-US" dirty="0" smtClean="0">
                <a:solidFill>
                  <a:srgbClr val="FF66CC"/>
                </a:solidFill>
                <a:ea typeface="华文新魏" pitchFamily="2" charset="-122"/>
                <a:cs typeface="Times New Roman" pitchFamily="18" charset="0"/>
              </a:rPr>
              <a:t>        由于柯斯质粒不再携带噬菌体包装</a:t>
            </a:r>
            <a:r>
              <a:rPr kumimoji="1" lang="zh-CN" altLang="en-US" dirty="0">
                <a:solidFill>
                  <a:srgbClr val="FF66CC"/>
                </a:solidFill>
                <a:ea typeface="华文新魏" pitchFamily="2" charset="-122"/>
                <a:cs typeface="Times New Roman" pitchFamily="18" charset="0"/>
              </a:rPr>
              <a:t>蛋白基因，因此重组</a:t>
            </a:r>
            <a:r>
              <a:rPr kumimoji="1" lang="en-US" altLang="zh-CN" dirty="0">
                <a:solidFill>
                  <a:srgbClr val="FF66CC"/>
                </a:solidFill>
                <a:ea typeface="华文新魏" pitchFamily="2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rgbClr val="FF66CC"/>
                </a:solidFill>
                <a:ea typeface="华文新魏" pitchFamily="2" charset="-122"/>
                <a:cs typeface="Times New Roman" pitchFamily="18" charset="0"/>
              </a:rPr>
              <a:t>分子在细胞内不能形成噬菌体</a:t>
            </a:r>
            <a:r>
              <a:rPr kumimoji="1" lang="zh-CN" altLang="en-US" dirty="0" smtClean="0">
                <a:solidFill>
                  <a:srgbClr val="FF66CC"/>
                </a:solidFill>
                <a:ea typeface="华文新魏" pitchFamily="2" charset="-122"/>
                <a:cs typeface="Times New Roman" pitchFamily="18" charset="0"/>
              </a:rPr>
              <a:t>颗粒。</a:t>
            </a:r>
            <a:endParaRPr kumimoji="1" lang="zh-CN" altLang="en-US" dirty="0">
              <a:solidFill>
                <a:srgbClr val="FF66CC"/>
              </a:solidFill>
              <a:ea typeface="华文新魏" pitchFamily="2" charset="-122"/>
              <a:cs typeface="Times New Roman" pitchFamily="18" charset="0"/>
            </a:endParaRPr>
          </a:p>
        </p:txBody>
      </p:sp>
      <p:sp>
        <p:nvSpPr>
          <p:cNvPr id="677892" name="Rectangle 4"/>
          <p:cNvSpPr>
            <a:spLocks noChangeArrowheads="1"/>
          </p:cNvSpPr>
          <p:nvPr/>
        </p:nvSpPr>
        <p:spPr bwMode="auto">
          <a:xfrm>
            <a:off x="6023003" y="1421488"/>
            <a:ext cx="2986087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dirty="0">
                <a:solidFill>
                  <a:srgbClr val="FFC000"/>
                </a:solidFill>
                <a:ea typeface="黑体" pitchFamily="2" charset="-122"/>
                <a:cs typeface="Times New Roman" pitchFamily="18" charset="0"/>
              </a:rPr>
              <a:t>1.8 kb</a:t>
            </a:r>
            <a:r>
              <a:rPr lang="zh-CN" altLang="en-US" dirty="0" smtClean="0">
                <a:solidFill>
                  <a:srgbClr val="FFC000"/>
                </a:solidFill>
                <a:ea typeface="黑体" pitchFamily="2" charset="-122"/>
                <a:cs typeface="Times New Roman" pitchFamily="18" charset="0"/>
              </a:rPr>
              <a:t>的</a:t>
            </a:r>
            <a:r>
              <a:rPr lang="en-US" altLang="zh-CN" b="1" dirty="0" smtClean="0">
                <a:solidFill>
                  <a:srgbClr val="FFC000"/>
                </a:solidFill>
                <a:latin typeface="Symbol" pitchFamily="18" charset="2"/>
                <a:ea typeface="黑体" pitchFamily="2" charset="-122"/>
              </a:rPr>
              <a:t>l</a:t>
            </a:r>
            <a:r>
              <a:rPr lang="en-US" altLang="zh-CN" dirty="0" smtClean="0">
                <a:solidFill>
                  <a:srgbClr val="FFC000"/>
                </a:solidFill>
                <a:ea typeface="黑体" pitchFamily="2" charset="-122"/>
                <a:cs typeface="Times New Roman" pitchFamily="18" charset="0"/>
              </a:rPr>
              <a:t>-DNA</a:t>
            </a:r>
            <a:r>
              <a:rPr lang="zh-CN" altLang="en-US" dirty="0">
                <a:solidFill>
                  <a:srgbClr val="FFC000"/>
                </a:solidFill>
                <a:ea typeface="黑体" pitchFamily="2" charset="-122"/>
                <a:cs typeface="Times New Roman" pitchFamily="18" charset="0"/>
              </a:rPr>
              <a:t>片段 </a:t>
            </a:r>
            <a:r>
              <a:rPr lang="en-US" altLang="zh-CN" dirty="0">
                <a:solidFill>
                  <a:srgbClr val="FFC000"/>
                </a:solidFill>
                <a:ea typeface="黑体" pitchFamily="2" charset="-122"/>
                <a:cs typeface="Times New Roman" pitchFamily="18" charset="0"/>
              </a:rPr>
              <a:t>+ pBR322</a:t>
            </a:r>
            <a:r>
              <a:rPr lang="zh-CN" altLang="en-US" dirty="0">
                <a:solidFill>
                  <a:srgbClr val="FFC000"/>
                </a:solidFill>
                <a:ea typeface="黑体" pitchFamily="2" charset="-122"/>
                <a:cs typeface="Times New Roman" pitchFamily="18" charset="0"/>
              </a:rPr>
              <a:t>片段</a:t>
            </a:r>
          </a:p>
        </p:txBody>
      </p:sp>
      <p:sp>
        <p:nvSpPr>
          <p:cNvPr id="677893" name="Rectangle 5"/>
          <p:cNvSpPr>
            <a:spLocks noChangeArrowheads="1"/>
          </p:cNvSpPr>
          <p:nvPr/>
        </p:nvSpPr>
        <p:spPr bwMode="auto">
          <a:xfrm>
            <a:off x="6005695" y="3137575"/>
            <a:ext cx="31083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C000"/>
                </a:solidFill>
                <a:ea typeface="黑体" pitchFamily="2" charset="-122"/>
                <a:cs typeface="Times New Roman" pitchFamily="18" charset="0"/>
              </a:rPr>
              <a:t>装载范围为</a:t>
            </a:r>
            <a:r>
              <a:rPr lang="en-US" altLang="zh-CN" dirty="0">
                <a:ea typeface="黑体" pitchFamily="2" charset="-122"/>
                <a:cs typeface="Times New Roman" pitchFamily="18" charset="0"/>
              </a:rPr>
              <a:t>31 - 45 kb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4" name="Rectangle 2"/>
          <p:cNvSpPr>
            <a:spLocks noChangeArrowheads="1"/>
          </p:cNvSpPr>
          <p:nvPr/>
        </p:nvSpPr>
        <p:spPr bwMode="auto">
          <a:xfrm>
            <a:off x="460530" y="822845"/>
            <a:ext cx="42989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kumimoji="1" lang="zh-CN" altLang="en-US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柯斯</a:t>
            </a:r>
            <a:r>
              <a:rPr kumimoji="1"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质粒载体的特点：</a:t>
            </a:r>
          </a:p>
        </p:txBody>
      </p:sp>
      <p:sp>
        <p:nvSpPr>
          <p:cNvPr id="678915" name="Rectangle 3"/>
          <p:cNvSpPr>
            <a:spLocks noChangeArrowheads="1"/>
          </p:cNvSpPr>
          <p:nvPr/>
        </p:nvSpPr>
        <p:spPr bwMode="auto">
          <a:xfrm>
            <a:off x="1056783" y="1706015"/>
            <a:ext cx="77041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能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像</a:t>
            </a:r>
            <a:r>
              <a:rPr lang="en-US" altLang="zh-CN" dirty="0" smtClean="0">
                <a:solidFill>
                  <a:srgbClr val="FFC000"/>
                </a:solidFill>
                <a:ea typeface="黑体" pitchFamily="2" charset="-122"/>
                <a:cs typeface="Times New Roman" pitchFamily="18" charset="0"/>
              </a:rPr>
              <a:t>λ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-DNA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那样进行体外包装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，产生类似于</a:t>
            </a:r>
            <a:r>
              <a:rPr lang="en-US" altLang="zh-CN" dirty="0" smtClean="0">
                <a:solidFill>
                  <a:srgbClr val="FFC000"/>
                </a:solidFill>
                <a:ea typeface="黑体" pitchFamily="2" charset="-122"/>
                <a:cs typeface="Times New Roman" pitchFamily="18" charset="0"/>
              </a:rPr>
              <a:t>λ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噬菌体的颗粒，并高效感染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受体细胞 </a:t>
            </a:r>
          </a:p>
        </p:txBody>
      </p:sp>
      <p:sp>
        <p:nvSpPr>
          <p:cNvPr id="678916" name="Rectangle 4"/>
          <p:cNvSpPr>
            <a:spLocks noChangeArrowheads="1"/>
          </p:cNvSpPr>
          <p:nvPr/>
        </p:nvSpPr>
        <p:spPr bwMode="auto">
          <a:xfrm>
            <a:off x="1056783" y="4290875"/>
            <a:ext cx="76231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装载量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大，且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克隆片段具有一定的大小范围</a:t>
            </a:r>
          </a:p>
        </p:txBody>
      </p:sp>
      <p:sp>
        <p:nvSpPr>
          <p:cNvPr id="678917" name="Rectangle 5"/>
          <p:cNvSpPr>
            <a:spLocks noChangeArrowheads="1"/>
          </p:cNvSpPr>
          <p:nvPr/>
        </p:nvSpPr>
        <p:spPr bwMode="auto">
          <a:xfrm>
            <a:off x="1056783" y="2957375"/>
            <a:ext cx="72231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能像质粒那样在受体细胞中自主复制</a:t>
            </a:r>
          </a:p>
        </p:txBody>
      </p:sp>
      <p:sp>
        <p:nvSpPr>
          <p:cNvPr id="678918" name="Rectangle 6"/>
          <p:cNvSpPr>
            <a:spLocks noChangeArrowheads="1"/>
          </p:cNvSpPr>
          <p:nvPr/>
        </p:nvSpPr>
        <p:spPr bwMode="auto">
          <a:xfrm>
            <a:off x="1056783" y="3624125"/>
            <a:ext cx="3852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重组操作简便，筛选容易</a:t>
            </a:r>
          </a:p>
        </p:txBody>
      </p:sp>
      <p:sp>
        <p:nvSpPr>
          <p:cNvPr id="678919" name="Rectangle 7"/>
          <p:cNvSpPr>
            <a:spLocks noChangeArrowheads="1"/>
          </p:cNvSpPr>
          <p:nvPr/>
        </p:nvSpPr>
        <p:spPr bwMode="auto">
          <a:xfrm>
            <a:off x="1056783" y="4957625"/>
            <a:ext cx="48148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不能体内包装，不裂解受体细胞</a:t>
            </a:r>
          </a:p>
        </p:txBody>
      </p:sp>
      <p:sp>
        <p:nvSpPr>
          <p:cNvPr id="678920" name="Oval 8"/>
          <p:cNvSpPr>
            <a:spLocks noChangeArrowheads="1"/>
          </p:cNvSpPr>
          <p:nvPr/>
        </p:nvSpPr>
        <p:spPr bwMode="auto">
          <a:xfrm>
            <a:off x="582120" y="1889645"/>
            <a:ext cx="271463" cy="304800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2353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8921" name="Oval 9"/>
          <p:cNvSpPr>
            <a:spLocks noChangeArrowheads="1"/>
          </p:cNvSpPr>
          <p:nvPr/>
        </p:nvSpPr>
        <p:spPr bwMode="auto">
          <a:xfrm>
            <a:off x="582120" y="3130075"/>
            <a:ext cx="271463" cy="304800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2353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8922" name="Oval 10"/>
          <p:cNvSpPr>
            <a:spLocks noChangeArrowheads="1"/>
          </p:cNvSpPr>
          <p:nvPr/>
        </p:nvSpPr>
        <p:spPr bwMode="auto">
          <a:xfrm>
            <a:off x="582120" y="3815875"/>
            <a:ext cx="271463" cy="304800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2353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8923" name="Oval 11"/>
          <p:cNvSpPr>
            <a:spLocks noChangeArrowheads="1"/>
          </p:cNvSpPr>
          <p:nvPr/>
        </p:nvSpPr>
        <p:spPr bwMode="auto">
          <a:xfrm>
            <a:off x="582120" y="4440465"/>
            <a:ext cx="271463" cy="304800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2353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8924" name="Oval 12"/>
          <p:cNvSpPr>
            <a:spLocks noChangeArrowheads="1"/>
          </p:cNvSpPr>
          <p:nvPr/>
        </p:nvSpPr>
        <p:spPr bwMode="auto">
          <a:xfrm>
            <a:off x="582120" y="5126265"/>
            <a:ext cx="271463" cy="304800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2353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938" name="Picture 2"/>
          <p:cNvPicPr>
            <a:picLocks noChangeAspect="1" noChangeArrowheads="1"/>
          </p:cNvPicPr>
          <p:nvPr/>
        </p:nvPicPr>
        <p:blipFill>
          <a:blip r:embed="rId2" cstate="print">
            <a:lum bright="-12000" contrast="30000"/>
          </a:blip>
          <a:srcRect/>
          <a:stretch>
            <a:fillRect/>
          </a:stretch>
        </p:blipFill>
        <p:spPr bwMode="auto">
          <a:xfrm>
            <a:off x="0" y="576263"/>
            <a:ext cx="9144000" cy="5140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Text Box 2"/>
          <p:cNvSpPr txBox="1">
            <a:spLocks noChangeArrowheads="1"/>
          </p:cNvSpPr>
          <p:nvPr/>
        </p:nvSpPr>
        <p:spPr bwMode="auto">
          <a:xfrm>
            <a:off x="279610" y="460895"/>
            <a:ext cx="3258070" cy="6568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kumimoji="1"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柯斯</a:t>
            </a:r>
            <a:r>
              <a:rPr kumimoji="1" lang="zh-CN" altLang="en-US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克隆： </a:t>
            </a:r>
            <a:endParaRPr kumimoji="1" lang="zh-CN" altLang="en-US" sz="2800" dirty="0">
              <a:solidFill>
                <a:schemeClr val="accent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80963" name="Text Box 3"/>
          <p:cNvSpPr txBox="1">
            <a:spLocks noChangeArrowheads="1"/>
          </p:cNvSpPr>
          <p:nvPr/>
        </p:nvSpPr>
        <p:spPr bwMode="auto">
          <a:xfrm>
            <a:off x="314796" y="1181620"/>
            <a:ext cx="8484431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       应用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柯斯质粒载体，在大肠杆菌细胞中克隆大片段的真核基因组</a:t>
            </a:r>
            <a:r>
              <a:rPr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技术，叫做“柯斯克隆”（</a:t>
            </a:r>
            <a:r>
              <a:rPr lang="en-US" altLang="zh-CN" dirty="0" err="1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cosmid</a:t>
            </a:r>
            <a:r>
              <a:rPr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cloning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）。</a:t>
            </a:r>
            <a:endParaRPr lang="en-US" altLang="zh-CN" dirty="0" smtClean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       由于线性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λ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噬菌体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DNΑ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分子末端存在</a:t>
            </a:r>
            <a:r>
              <a:rPr lang="en-US" altLang="zh-CN" dirty="0" err="1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cos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位点，在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λ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噬菌体的正常生命周期中，会产生由数百个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λ-DNA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组成的多连体。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</a:t>
            </a:r>
            <a:endParaRPr lang="zh-CN" altLang="en-US" dirty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80965" name="Text Box 5"/>
          <p:cNvSpPr txBox="1">
            <a:spLocks noChangeArrowheads="1"/>
          </p:cNvSpPr>
          <p:nvPr/>
        </p:nvSpPr>
        <p:spPr bwMode="auto">
          <a:xfrm>
            <a:off x="359766" y="3751628"/>
            <a:ext cx="8439462" cy="23083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dirty="0">
                <a:ea typeface="黑体" pitchFamily="49" charset="-122"/>
                <a:cs typeface="Times New Roman" pitchFamily="18" charset="0"/>
              </a:rPr>
              <a:t>末端酶（</a:t>
            </a:r>
            <a:r>
              <a:rPr lang="en-US" altLang="zh-CN" dirty="0" err="1">
                <a:ea typeface="黑体" pitchFamily="49" charset="-122"/>
                <a:cs typeface="Times New Roman" pitchFamily="18" charset="0"/>
              </a:rPr>
              <a:t>terminase</a:t>
            </a:r>
            <a:r>
              <a:rPr lang="zh-CN" altLang="en-US" dirty="0">
                <a:ea typeface="黑体" pitchFamily="49" charset="-122"/>
                <a:cs typeface="Times New Roman" pitchFamily="18" charset="0"/>
              </a:rPr>
              <a:t>）或</a:t>
            </a:r>
            <a:r>
              <a:rPr lang="en-US" altLang="zh-CN" dirty="0" err="1">
                <a:ea typeface="黑体" pitchFamily="49" charset="-122"/>
                <a:cs typeface="Times New Roman" pitchFamily="18" charset="0"/>
              </a:rPr>
              <a:t>Ter</a:t>
            </a:r>
            <a:r>
              <a:rPr lang="zh-CN" altLang="en-US" dirty="0">
                <a:ea typeface="黑体" pitchFamily="49" charset="-122"/>
                <a:cs typeface="Times New Roman" pitchFamily="18" charset="0"/>
              </a:rPr>
              <a:t>体系：</a:t>
            </a:r>
            <a:r>
              <a:rPr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λ</a:t>
            </a:r>
            <a:r>
              <a:rPr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噬菌体具有的一种位点特异的切割体系（</a:t>
            </a:r>
            <a:r>
              <a:rPr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site-specific cutting system</a:t>
            </a:r>
            <a:r>
              <a:rPr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），能</a:t>
            </a:r>
            <a:r>
              <a:rPr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识别两个相距适宜的</a:t>
            </a:r>
            <a:r>
              <a:rPr lang="en-US" altLang="zh-CN" dirty="0" err="1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cos</a:t>
            </a:r>
            <a:r>
              <a:rPr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位点，将多连体分子切割成</a:t>
            </a:r>
            <a:r>
              <a:rPr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λ</a:t>
            </a:r>
            <a:r>
              <a:rPr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单位长度的片段，并将它们包装到</a:t>
            </a:r>
            <a:r>
              <a:rPr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λ</a:t>
            </a:r>
            <a:r>
              <a:rPr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噬菌体头部中去。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010" name="Picture 2" descr="http://www.ncbi.nlm.nih.gov/books/bookres.fcgi/iga/ch12f8.gif"/>
          <p:cNvPicPr>
            <a:picLocks noChangeAspect="1" noChangeArrowheads="1"/>
          </p:cNvPicPr>
          <p:nvPr/>
        </p:nvPicPr>
        <p:blipFill>
          <a:blip r:embed="rId2" r:link="rId3" cstate="print">
            <a:lum bright="-36000" contrast="48000"/>
          </a:blip>
          <a:srcRect/>
          <a:stretch>
            <a:fillRect/>
          </a:stretch>
        </p:blipFill>
        <p:spPr bwMode="auto">
          <a:xfrm>
            <a:off x="0" y="0"/>
            <a:ext cx="9144000" cy="68151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ChangeArrowheads="1"/>
          </p:cNvSpPr>
          <p:nvPr/>
        </p:nvSpPr>
        <p:spPr bwMode="auto">
          <a:xfrm>
            <a:off x="381365" y="648740"/>
            <a:ext cx="7315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/>
            <a:r>
              <a:rPr kumimoji="1" lang="zh-CN" altLang="en-US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柯斯</a:t>
            </a:r>
            <a:r>
              <a:rPr kumimoji="1"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质粒</a:t>
            </a:r>
            <a:r>
              <a:rPr kumimoji="1" lang="zh-CN" altLang="en-US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作为载体的缺陷：</a:t>
            </a:r>
            <a:endParaRPr kumimoji="1" lang="zh-CN" altLang="en-US" sz="2800" dirty="0">
              <a:solidFill>
                <a:schemeClr val="accent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85059" name="Rectangle 3"/>
          <p:cNvSpPr>
            <a:spLocks noChangeArrowheads="1"/>
          </p:cNvSpPr>
          <p:nvPr/>
        </p:nvSpPr>
        <p:spPr bwMode="auto">
          <a:xfrm>
            <a:off x="768761" y="1308648"/>
            <a:ext cx="7760640" cy="3563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 eaLnBrk="1" hangingPunct="1">
              <a:lnSpc>
                <a:spcPct val="150000"/>
              </a:lnSpc>
              <a:spcAft>
                <a:spcPts val="1500"/>
              </a:spcAft>
            </a:pP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载体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自身只相当于可以插入片段的</a:t>
            </a:r>
            <a:r>
              <a:rPr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1/10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左右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，所以常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出现</a:t>
            </a:r>
            <a:r>
              <a:rPr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载体与载体</a:t>
            </a:r>
            <a:r>
              <a:rPr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连接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的现象。</a:t>
            </a:r>
            <a:endParaRPr lang="en-US" altLang="zh-CN" dirty="0" smtClean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  <a:spcAft>
                <a:spcPts val="1500"/>
              </a:spcAft>
            </a:pP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插入载体的外源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较大，而噬菌体颗粒的包装能力有限，所以一般每个载体</a:t>
            </a:r>
            <a:r>
              <a:rPr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只能装载一个外源</a:t>
            </a:r>
            <a:r>
              <a:rPr lang="en-US" altLang="zh-CN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片段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。如果装载两个片段，则很有可能将超过包装成噬菌体颗粒的限度。</a:t>
            </a:r>
            <a:endParaRPr lang="en-US" altLang="zh-CN" dirty="0" smtClean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  <a:spcAft>
                <a:spcPts val="1500"/>
              </a:spcAft>
            </a:pP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细菌的菌落体积远大于噬菌斑，因此如用柯斯质粒制备基因文库，则筛选含某一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片段的菌落很</a:t>
            </a:r>
            <a:r>
              <a:rPr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费时间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。</a:t>
            </a:r>
          </a:p>
          <a:p>
            <a:pPr algn="just" eaLnBrk="1" hangingPunct="1">
              <a:lnSpc>
                <a:spcPct val="150000"/>
              </a:lnSpc>
            </a:pPr>
            <a:endParaRPr kumimoji="1" lang="en-US" altLang="zh-CN" b="1" dirty="0" smtClean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  <a:p>
            <a:pPr algn="just" eaLnBrk="1" hangingPunct="1">
              <a:lnSpc>
                <a:spcPct val="150000"/>
              </a:lnSpc>
            </a:pPr>
            <a:endParaRPr kumimoji="1" lang="zh-CN" altLang="en-US" b="1" dirty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507170" y="1454935"/>
            <a:ext cx="271463" cy="304800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2353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507170" y="2755325"/>
            <a:ext cx="271463" cy="304800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2353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509670" y="5141235"/>
            <a:ext cx="271463" cy="304800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2353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Text Box 2"/>
          <p:cNvSpPr txBox="1">
            <a:spLocks noChangeArrowheads="1"/>
          </p:cNvSpPr>
          <p:nvPr/>
        </p:nvSpPr>
        <p:spPr bwMode="auto">
          <a:xfrm>
            <a:off x="363903" y="679268"/>
            <a:ext cx="749141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800" dirty="0" smtClean="0">
                <a:ea typeface="黑体" pitchFamily="49" charset="-122"/>
                <a:cs typeface="Times New Roman" pitchFamily="18" charset="0"/>
              </a:rPr>
              <a:t>3.2 </a:t>
            </a:r>
            <a:r>
              <a:rPr kumimoji="1" lang="zh-CN" altLang="en-US" sz="2800" dirty="0" smtClean="0">
                <a:ea typeface="黑体" pitchFamily="49" charset="-122"/>
                <a:cs typeface="Times New Roman" pitchFamily="18" charset="0"/>
              </a:rPr>
              <a:t>单链</a:t>
            </a:r>
            <a:r>
              <a:rPr kumimoji="1" lang="en-US" altLang="zh-CN" sz="2800" dirty="0"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sz="2800" dirty="0">
                <a:ea typeface="黑体" pitchFamily="49" charset="-122"/>
                <a:cs typeface="Times New Roman" pitchFamily="18" charset="0"/>
              </a:rPr>
              <a:t>噬菌体载体 </a:t>
            </a:r>
            <a:r>
              <a:rPr kumimoji="1" lang="zh-CN" altLang="en-US" sz="2800" dirty="0" smtClean="0">
                <a:ea typeface="黑体" pitchFamily="49" charset="-122"/>
                <a:cs typeface="Times New Roman" pitchFamily="18" charset="0"/>
              </a:rPr>
              <a:t>（</a:t>
            </a:r>
            <a:r>
              <a:rPr kumimoji="1" lang="en-US" altLang="zh-CN" sz="2800" dirty="0" smtClean="0">
                <a:ea typeface="黑体" pitchFamily="49" charset="-122"/>
                <a:cs typeface="Times New Roman" pitchFamily="18" charset="0"/>
              </a:rPr>
              <a:t>M13</a:t>
            </a:r>
            <a:r>
              <a:rPr kumimoji="1" lang="zh-CN" altLang="en-US" sz="2800" dirty="0" smtClean="0">
                <a:ea typeface="黑体" pitchFamily="49" charset="-122"/>
                <a:cs typeface="Times New Roman" pitchFamily="18" charset="0"/>
              </a:rPr>
              <a:t>）</a:t>
            </a:r>
            <a:endParaRPr kumimoji="1" lang="en-US" altLang="zh-CN" sz="2800" dirty="0"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6860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1640" y="2624138"/>
            <a:ext cx="3887788" cy="2386012"/>
          </a:xfrm>
          <a:prstGeom prst="rect">
            <a:avLst/>
          </a:prstGeom>
          <a:noFill/>
        </p:spPr>
      </p:pic>
      <p:sp>
        <p:nvSpPr>
          <p:cNvPr id="686084" name="Rectangle 4"/>
          <p:cNvSpPr>
            <a:spLocks noChangeArrowheads="1"/>
          </p:cNvSpPr>
          <p:nvPr/>
        </p:nvSpPr>
        <p:spPr bwMode="auto">
          <a:xfrm>
            <a:off x="381000" y="1296988"/>
            <a:ext cx="842803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       M13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噬菌体载体是一种含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单链环状（</a:t>
            </a:r>
            <a:r>
              <a:rPr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+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）</a:t>
            </a:r>
            <a:r>
              <a:rPr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dirty="0" err="1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ssDNA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）的丝状大肠杆菌噬菌体，其基因组大小为</a:t>
            </a:r>
            <a:r>
              <a:rPr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6.4kb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686085" name="Rectangle 5"/>
          <p:cNvSpPr>
            <a:spLocks noChangeArrowheads="1"/>
          </p:cNvSpPr>
          <p:nvPr/>
        </p:nvSpPr>
        <p:spPr bwMode="auto">
          <a:xfrm>
            <a:off x="194870" y="5105035"/>
            <a:ext cx="7358063" cy="16842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用来获得大量的单链</a:t>
            </a:r>
            <a:r>
              <a:rPr kumimoji="1"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片段</a:t>
            </a:r>
            <a:r>
              <a:rPr kumimoji="1"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，这种单链</a:t>
            </a:r>
            <a:r>
              <a:rPr kumimoji="1" lang="en-US" altLang="zh-CN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片段可用于测定</a:t>
            </a:r>
            <a:r>
              <a:rPr kumimoji="1"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序列、基因的定点突变研究、异源双链</a:t>
            </a:r>
            <a:r>
              <a:rPr kumimoji="1" lang="en-US" altLang="zh-CN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分析</a:t>
            </a:r>
            <a:r>
              <a:rPr kumimoji="1"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等。 </a:t>
            </a:r>
          </a:p>
        </p:txBody>
      </p:sp>
      <p:sp>
        <p:nvSpPr>
          <p:cNvPr id="686086" name="Oval 6"/>
          <p:cNvSpPr>
            <a:spLocks noChangeArrowheads="1"/>
          </p:cNvSpPr>
          <p:nvPr/>
        </p:nvSpPr>
        <p:spPr bwMode="auto">
          <a:xfrm>
            <a:off x="7740413" y="52402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087" name="Oval 7"/>
          <p:cNvSpPr>
            <a:spLocks noChangeArrowheads="1"/>
          </p:cNvSpPr>
          <p:nvPr/>
        </p:nvSpPr>
        <p:spPr bwMode="auto">
          <a:xfrm>
            <a:off x="8121413" y="52402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088" name="Oval 8"/>
          <p:cNvSpPr>
            <a:spLocks noChangeArrowheads="1"/>
          </p:cNvSpPr>
          <p:nvPr/>
        </p:nvSpPr>
        <p:spPr bwMode="auto">
          <a:xfrm>
            <a:off x="7664213" y="43258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089" name="Oval 9"/>
          <p:cNvSpPr>
            <a:spLocks noChangeArrowheads="1"/>
          </p:cNvSpPr>
          <p:nvPr/>
        </p:nvSpPr>
        <p:spPr bwMode="auto">
          <a:xfrm>
            <a:off x="8197613" y="43258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090" name="Oval 10"/>
          <p:cNvSpPr>
            <a:spLocks noChangeArrowheads="1"/>
          </p:cNvSpPr>
          <p:nvPr/>
        </p:nvSpPr>
        <p:spPr bwMode="auto">
          <a:xfrm>
            <a:off x="7664213" y="29542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091" name="Oval 11"/>
          <p:cNvSpPr>
            <a:spLocks noChangeArrowheads="1"/>
          </p:cNvSpPr>
          <p:nvPr/>
        </p:nvSpPr>
        <p:spPr bwMode="auto">
          <a:xfrm>
            <a:off x="8197613" y="29542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8007113" y="2573283"/>
            <a:ext cx="114300" cy="2743200"/>
            <a:chOff x="5328" y="1248"/>
            <a:chExt cx="72" cy="1728"/>
          </a:xfrm>
        </p:grpSpPr>
        <p:sp>
          <p:nvSpPr>
            <p:cNvPr id="686093" name="Oval 13"/>
            <p:cNvSpPr>
              <a:spLocks noChangeArrowheads="1"/>
            </p:cNvSpPr>
            <p:nvPr/>
          </p:nvSpPr>
          <p:spPr bwMode="auto">
            <a:xfrm>
              <a:off x="5328" y="1248"/>
              <a:ext cx="72" cy="144"/>
            </a:xfrm>
            <a:prstGeom prst="ellipse">
              <a:avLst/>
            </a:prstGeom>
            <a:noFill/>
            <a:ln w="19050">
              <a:solidFill>
                <a:srgbClr val="CCE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094" name="Oval 14"/>
            <p:cNvSpPr>
              <a:spLocks noChangeArrowheads="1"/>
            </p:cNvSpPr>
            <p:nvPr/>
          </p:nvSpPr>
          <p:spPr bwMode="auto">
            <a:xfrm>
              <a:off x="5328" y="1392"/>
              <a:ext cx="72" cy="144"/>
            </a:xfrm>
            <a:prstGeom prst="ellipse">
              <a:avLst/>
            </a:prstGeom>
            <a:noFill/>
            <a:ln w="19050">
              <a:solidFill>
                <a:srgbClr val="CCE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095" name="Oval 15"/>
            <p:cNvSpPr>
              <a:spLocks noChangeArrowheads="1"/>
            </p:cNvSpPr>
            <p:nvPr/>
          </p:nvSpPr>
          <p:spPr bwMode="auto">
            <a:xfrm>
              <a:off x="5328" y="1536"/>
              <a:ext cx="72" cy="144"/>
            </a:xfrm>
            <a:prstGeom prst="ellipse">
              <a:avLst/>
            </a:prstGeom>
            <a:noFill/>
            <a:ln w="19050">
              <a:solidFill>
                <a:srgbClr val="CCE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096" name="Oval 16"/>
            <p:cNvSpPr>
              <a:spLocks noChangeArrowheads="1"/>
            </p:cNvSpPr>
            <p:nvPr/>
          </p:nvSpPr>
          <p:spPr bwMode="auto">
            <a:xfrm>
              <a:off x="5328" y="1680"/>
              <a:ext cx="72" cy="144"/>
            </a:xfrm>
            <a:prstGeom prst="ellipse">
              <a:avLst/>
            </a:prstGeom>
            <a:noFill/>
            <a:ln w="19050">
              <a:solidFill>
                <a:srgbClr val="CCE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097" name="Oval 17"/>
            <p:cNvSpPr>
              <a:spLocks noChangeArrowheads="1"/>
            </p:cNvSpPr>
            <p:nvPr/>
          </p:nvSpPr>
          <p:spPr bwMode="auto">
            <a:xfrm>
              <a:off x="5328" y="1824"/>
              <a:ext cx="72" cy="144"/>
            </a:xfrm>
            <a:prstGeom prst="ellipse">
              <a:avLst/>
            </a:prstGeom>
            <a:noFill/>
            <a:ln w="19050">
              <a:solidFill>
                <a:srgbClr val="CCE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098" name="Oval 18"/>
            <p:cNvSpPr>
              <a:spLocks noChangeArrowheads="1"/>
            </p:cNvSpPr>
            <p:nvPr/>
          </p:nvSpPr>
          <p:spPr bwMode="auto">
            <a:xfrm>
              <a:off x="5328" y="1968"/>
              <a:ext cx="72" cy="144"/>
            </a:xfrm>
            <a:prstGeom prst="ellipse">
              <a:avLst/>
            </a:prstGeom>
            <a:noFill/>
            <a:ln w="19050">
              <a:solidFill>
                <a:srgbClr val="CCE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099" name="Oval 19"/>
            <p:cNvSpPr>
              <a:spLocks noChangeArrowheads="1"/>
            </p:cNvSpPr>
            <p:nvPr/>
          </p:nvSpPr>
          <p:spPr bwMode="auto">
            <a:xfrm>
              <a:off x="5328" y="2112"/>
              <a:ext cx="72" cy="144"/>
            </a:xfrm>
            <a:prstGeom prst="ellipse">
              <a:avLst/>
            </a:prstGeom>
            <a:noFill/>
            <a:ln w="19050">
              <a:solidFill>
                <a:srgbClr val="CCE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100" name="Oval 20"/>
            <p:cNvSpPr>
              <a:spLocks noChangeArrowheads="1"/>
            </p:cNvSpPr>
            <p:nvPr/>
          </p:nvSpPr>
          <p:spPr bwMode="auto">
            <a:xfrm>
              <a:off x="5328" y="2256"/>
              <a:ext cx="72" cy="144"/>
            </a:xfrm>
            <a:prstGeom prst="ellipse">
              <a:avLst/>
            </a:prstGeom>
            <a:noFill/>
            <a:ln w="19050">
              <a:solidFill>
                <a:srgbClr val="CCE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101" name="Oval 21"/>
            <p:cNvSpPr>
              <a:spLocks noChangeArrowheads="1"/>
            </p:cNvSpPr>
            <p:nvPr/>
          </p:nvSpPr>
          <p:spPr bwMode="auto">
            <a:xfrm>
              <a:off x="5328" y="2400"/>
              <a:ext cx="72" cy="144"/>
            </a:xfrm>
            <a:prstGeom prst="ellipse">
              <a:avLst/>
            </a:prstGeom>
            <a:noFill/>
            <a:ln w="19050">
              <a:solidFill>
                <a:srgbClr val="CCE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102" name="Oval 22"/>
            <p:cNvSpPr>
              <a:spLocks noChangeArrowheads="1"/>
            </p:cNvSpPr>
            <p:nvPr/>
          </p:nvSpPr>
          <p:spPr bwMode="auto">
            <a:xfrm>
              <a:off x="5328" y="2544"/>
              <a:ext cx="72" cy="144"/>
            </a:xfrm>
            <a:prstGeom prst="ellipse">
              <a:avLst/>
            </a:prstGeom>
            <a:noFill/>
            <a:ln w="19050">
              <a:solidFill>
                <a:srgbClr val="CCE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103" name="Oval 23"/>
            <p:cNvSpPr>
              <a:spLocks noChangeArrowheads="1"/>
            </p:cNvSpPr>
            <p:nvPr/>
          </p:nvSpPr>
          <p:spPr bwMode="auto">
            <a:xfrm>
              <a:off x="5328" y="2688"/>
              <a:ext cx="72" cy="144"/>
            </a:xfrm>
            <a:prstGeom prst="ellipse">
              <a:avLst/>
            </a:prstGeom>
            <a:noFill/>
            <a:ln w="19050">
              <a:solidFill>
                <a:srgbClr val="CCE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104" name="Oval 24"/>
            <p:cNvSpPr>
              <a:spLocks noChangeArrowheads="1"/>
            </p:cNvSpPr>
            <p:nvPr/>
          </p:nvSpPr>
          <p:spPr bwMode="auto">
            <a:xfrm>
              <a:off x="5328" y="2832"/>
              <a:ext cx="72" cy="144"/>
            </a:xfrm>
            <a:prstGeom prst="ellipse">
              <a:avLst/>
            </a:prstGeom>
            <a:noFill/>
            <a:ln w="19050">
              <a:solidFill>
                <a:srgbClr val="CCE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86105" name="Oval 25"/>
          <p:cNvSpPr>
            <a:spLocks noChangeArrowheads="1"/>
          </p:cNvSpPr>
          <p:nvPr/>
        </p:nvSpPr>
        <p:spPr bwMode="auto">
          <a:xfrm>
            <a:off x="7911863" y="21160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06" name="Oval 26"/>
          <p:cNvSpPr>
            <a:spLocks noChangeArrowheads="1"/>
          </p:cNvSpPr>
          <p:nvPr/>
        </p:nvSpPr>
        <p:spPr bwMode="auto">
          <a:xfrm>
            <a:off x="7664213" y="24970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07" name="Oval 27"/>
          <p:cNvSpPr>
            <a:spLocks noChangeArrowheads="1"/>
          </p:cNvSpPr>
          <p:nvPr/>
        </p:nvSpPr>
        <p:spPr bwMode="auto">
          <a:xfrm>
            <a:off x="8197613" y="24970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08" name="Oval 28"/>
          <p:cNvSpPr>
            <a:spLocks noChangeArrowheads="1"/>
          </p:cNvSpPr>
          <p:nvPr/>
        </p:nvSpPr>
        <p:spPr bwMode="auto">
          <a:xfrm>
            <a:off x="7740413" y="22684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09" name="Oval 29"/>
          <p:cNvSpPr>
            <a:spLocks noChangeArrowheads="1"/>
          </p:cNvSpPr>
          <p:nvPr/>
        </p:nvSpPr>
        <p:spPr bwMode="auto">
          <a:xfrm>
            <a:off x="8121413" y="22684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10" name="Oval 30"/>
          <p:cNvSpPr>
            <a:spLocks noChangeArrowheads="1"/>
          </p:cNvSpPr>
          <p:nvPr/>
        </p:nvSpPr>
        <p:spPr bwMode="auto">
          <a:xfrm>
            <a:off x="7664213" y="27256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11" name="Oval 31"/>
          <p:cNvSpPr>
            <a:spLocks noChangeArrowheads="1"/>
          </p:cNvSpPr>
          <p:nvPr/>
        </p:nvSpPr>
        <p:spPr bwMode="auto">
          <a:xfrm>
            <a:off x="8197613" y="27256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12" name="Oval 32"/>
          <p:cNvSpPr>
            <a:spLocks noChangeArrowheads="1"/>
          </p:cNvSpPr>
          <p:nvPr/>
        </p:nvSpPr>
        <p:spPr bwMode="auto">
          <a:xfrm>
            <a:off x="7664213" y="38686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13" name="Oval 33"/>
          <p:cNvSpPr>
            <a:spLocks noChangeArrowheads="1"/>
          </p:cNvSpPr>
          <p:nvPr/>
        </p:nvSpPr>
        <p:spPr bwMode="auto">
          <a:xfrm>
            <a:off x="8197613" y="38686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14" name="Oval 34"/>
          <p:cNvSpPr>
            <a:spLocks noChangeArrowheads="1"/>
          </p:cNvSpPr>
          <p:nvPr/>
        </p:nvSpPr>
        <p:spPr bwMode="auto">
          <a:xfrm>
            <a:off x="7664213" y="34114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15" name="Oval 35"/>
          <p:cNvSpPr>
            <a:spLocks noChangeArrowheads="1"/>
          </p:cNvSpPr>
          <p:nvPr/>
        </p:nvSpPr>
        <p:spPr bwMode="auto">
          <a:xfrm>
            <a:off x="8197613" y="34114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16" name="Oval 36"/>
          <p:cNvSpPr>
            <a:spLocks noChangeArrowheads="1"/>
          </p:cNvSpPr>
          <p:nvPr/>
        </p:nvSpPr>
        <p:spPr bwMode="auto">
          <a:xfrm>
            <a:off x="7664213" y="36400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17" name="Oval 37"/>
          <p:cNvSpPr>
            <a:spLocks noChangeArrowheads="1"/>
          </p:cNvSpPr>
          <p:nvPr/>
        </p:nvSpPr>
        <p:spPr bwMode="auto">
          <a:xfrm>
            <a:off x="8197613" y="36400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18" name="Oval 38"/>
          <p:cNvSpPr>
            <a:spLocks noChangeArrowheads="1"/>
          </p:cNvSpPr>
          <p:nvPr/>
        </p:nvSpPr>
        <p:spPr bwMode="auto">
          <a:xfrm>
            <a:off x="7664213" y="40972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19" name="Oval 39"/>
          <p:cNvSpPr>
            <a:spLocks noChangeArrowheads="1"/>
          </p:cNvSpPr>
          <p:nvPr/>
        </p:nvSpPr>
        <p:spPr bwMode="auto">
          <a:xfrm>
            <a:off x="8197613" y="40972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20" name="Oval 40"/>
          <p:cNvSpPr>
            <a:spLocks noChangeArrowheads="1"/>
          </p:cNvSpPr>
          <p:nvPr/>
        </p:nvSpPr>
        <p:spPr bwMode="auto">
          <a:xfrm>
            <a:off x="7664213" y="31828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21" name="Oval 41"/>
          <p:cNvSpPr>
            <a:spLocks noChangeArrowheads="1"/>
          </p:cNvSpPr>
          <p:nvPr/>
        </p:nvSpPr>
        <p:spPr bwMode="auto">
          <a:xfrm>
            <a:off x="8197613" y="31828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22" name="Oval 42"/>
          <p:cNvSpPr>
            <a:spLocks noChangeArrowheads="1"/>
          </p:cNvSpPr>
          <p:nvPr/>
        </p:nvSpPr>
        <p:spPr bwMode="auto">
          <a:xfrm>
            <a:off x="7664213" y="47830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23" name="Oval 43"/>
          <p:cNvSpPr>
            <a:spLocks noChangeArrowheads="1"/>
          </p:cNvSpPr>
          <p:nvPr/>
        </p:nvSpPr>
        <p:spPr bwMode="auto">
          <a:xfrm>
            <a:off x="8197613" y="47830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24" name="Oval 44"/>
          <p:cNvSpPr>
            <a:spLocks noChangeArrowheads="1"/>
          </p:cNvSpPr>
          <p:nvPr/>
        </p:nvSpPr>
        <p:spPr bwMode="auto">
          <a:xfrm>
            <a:off x="7664213" y="45544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25" name="Oval 45"/>
          <p:cNvSpPr>
            <a:spLocks noChangeArrowheads="1"/>
          </p:cNvSpPr>
          <p:nvPr/>
        </p:nvSpPr>
        <p:spPr bwMode="auto">
          <a:xfrm>
            <a:off x="8197613" y="45544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26" name="Oval 46"/>
          <p:cNvSpPr>
            <a:spLocks noChangeArrowheads="1"/>
          </p:cNvSpPr>
          <p:nvPr/>
        </p:nvSpPr>
        <p:spPr bwMode="auto">
          <a:xfrm>
            <a:off x="7664213" y="50116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27" name="Oval 47"/>
          <p:cNvSpPr>
            <a:spLocks noChangeArrowheads="1"/>
          </p:cNvSpPr>
          <p:nvPr/>
        </p:nvSpPr>
        <p:spPr bwMode="auto">
          <a:xfrm>
            <a:off x="8197613" y="50116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28" name="Oval 48"/>
          <p:cNvSpPr>
            <a:spLocks noChangeArrowheads="1"/>
          </p:cNvSpPr>
          <p:nvPr/>
        </p:nvSpPr>
        <p:spPr bwMode="auto">
          <a:xfrm>
            <a:off x="7911863" y="5392683"/>
            <a:ext cx="304800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29" name="Line 49"/>
          <p:cNvSpPr>
            <a:spLocks noChangeShapeType="1"/>
          </p:cNvSpPr>
          <p:nvPr/>
        </p:nvSpPr>
        <p:spPr bwMode="auto">
          <a:xfrm flipH="1" flipV="1">
            <a:off x="7300210" y="3897443"/>
            <a:ext cx="379878" cy="33636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86130" name="Rectangle 50"/>
          <p:cNvSpPr>
            <a:spLocks noChangeArrowheads="1"/>
          </p:cNvSpPr>
          <p:nvPr/>
        </p:nvSpPr>
        <p:spPr bwMode="auto">
          <a:xfrm>
            <a:off x="4568405" y="3406858"/>
            <a:ext cx="313848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2700</a:t>
            </a:r>
            <a:r>
              <a:rPr lang="zh-CN" altLang="en-US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个外壳蛋白分子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914407" y="209860"/>
            <a:ext cx="7685972" cy="6415790"/>
            <a:chOff x="0" y="0"/>
            <a:chExt cx="3429" cy="3022"/>
          </a:xfrm>
        </p:grpSpPr>
        <p:pic>
          <p:nvPicPr>
            <p:cNvPr id="7" name="Picture 4" descr="吴5-2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2812" cy="3022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2699" y="1389"/>
              <a:ext cx="227" cy="18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2935" y="1567"/>
              <a:ext cx="494" cy="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FF0000"/>
                  </a:solidFill>
                  <a:effectLst/>
                </a:rPr>
                <a:t>间隔区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250825" y="1295865"/>
            <a:ext cx="3960813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1.1</a:t>
            </a:r>
            <a:r>
              <a:rPr kumimoji="1" lang="zh-CN" altLang="en-US" sz="2800" dirty="0" smtClean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 质粒</a:t>
            </a:r>
            <a:r>
              <a:rPr kumimoji="1" lang="en-US" altLang="zh-CN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kumimoji="1"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的构型 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385738" y="1952516"/>
            <a:ext cx="5535378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</a:pPr>
            <a:r>
              <a:rPr kumimoji="1" lang="zh-CN" altLang="en-US" b="1" dirty="0">
                <a:solidFill>
                  <a:srgbClr val="FF9900"/>
                </a:solidFill>
              </a:rPr>
              <a:t> </a:t>
            </a:r>
            <a:r>
              <a:rPr kumimoji="1" lang="zh-CN" altLang="en-US" b="1" dirty="0" smtClean="0">
                <a:solidFill>
                  <a:srgbClr val="FF9900"/>
                </a:solidFill>
              </a:rPr>
              <a:t>两条核苷酸</a:t>
            </a:r>
            <a:r>
              <a:rPr kumimoji="1" lang="zh-CN" altLang="en-US" b="1" dirty="0">
                <a:solidFill>
                  <a:srgbClr val="FF9900"/>
                </a:solidFill>
              </a:rPr>
              <a:t>链均保持着完整的环形结构，称为</a:t>
            </a:r>
            <a:r>
              <a:rPr kumimoji="1" lang="zh-CN" altLang="en-US" b="1" dirty="0">
                <a:solidFill>
                  <a:srgbClr val="FF0000"/>
                </a:solidFill>
              </a:rPr>
              <a:t>共价闭合环形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DNA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(</a:t>
            </a:r>
            <a:r>
              <a:rPr kumimoji="1" lang="en-US" altLang="zh-CN" b="1" dirty="0" err="1" smtClean="0">
                <a:solidFill>
                  <a:srgbClr val="FF0000"/>
                </a:solidFill>
              </a:rPr>
              <a:t>cccDNA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)</a:t>
            </a:r>
            <a:r>
              <a:rPr kumimoji="1" lang="zh-CN" altLang="en-US" b="1" dirty="0" smtClean="0">
                <a:solidFill>
                  <a:srgbClr val="FF9900"/>
                </a:solidFill>
              </a:rPr>
              <a:t>，</a:t>
            </a:r>
            <a:r>
              <a:rPr kumimoji="1" lang="zh-CN" altLang="en-US" b="1" dirty="0">
                <a:solidFill>
                  <a:srgbClr val="FF9900"/>
                </a:solidFill>
              </a:rPr>
              <a:t>通常呈现超螺旋的</a:t>
            </a:r>
            <a:r>
              <a:rPr kumimoji="1" lang="en-US" altLang="zh-CN" b="1" u="sng" dirty="0"/>
              <a:t>SC</a:t>
            </a:r>
            <a:r>
              <a:rPr kumimoji="1" lang="zh-CN" altLang="en-US" b="1" u="sng" dirty="0" smtClean="0"/>
              <a:t>构型</a:t>
            </a:r>
            <a:endParaRPr kumimoji="1" lang="en-US" altLang="zh-CN" b="1" u="sng" dirty="0" smtClean="0"/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</a:pPr>
            <a:r>
              <a:rPr kumimoji="1" lang="zh-CN" altLang="en-US" b="1" dirty="0" smtClean="0">
                <a:solidFill>
                  <a:srgbClr val="FF9900"/>
                </a:solidFill>
              </a:rPr>
              <a:t> 只有一条</a:t>
            </a:r>
            <a:r>
              <a:rPr kumimoji="1" lang="en-US" altLang="zh-CN" b="1" dirty="0" smtClean="0">
                <a:solidFill>
                  <a:srgbClr val="FF9900"/>
                </a:solidFill>
              </a:rPr>
              <a:t>DNA</a:t>
            </a:r>
            <a:r>
              <a:rPr kumimoji="1" lang="zh-CN" altLang="en-US" b="1" dirty="0" smtClean="0">
                <a:solidFill>
                  <a:srgbClr val="FF9900"/>
                </a:solidFill>
              </a:rPr>
              <a:t>链出现有一至数个缺口，称为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开环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DNA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（</a:t>
            </a:r>
            <a:r>
              <a:rPr kumimoji="1" lang="en-US" altLang="zh-CN" b="1" dirty="0" err="1" smtClean="0">
                <a:solidFill>
                  <a:srgbClr val="FF0000"/>
                </a:solidFill>
              </a:rPr>
              <a:t>ocDNA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）</a:t>
            </a:r>
            <a:r>
              <a:rPr kumimoji="1" lang="zh-CN" altLang="en-US" b="1" dirty="0" smtClean="0">
                <a:solidFill>
                  <a:srgbClr val="FF9900"/>
                </a:solidFill>
              </a:rPr>
              <a:t>，即</a:t>
            </a:r>
            <a:r>
              <a:rPr kumimoji="1" lang="en-US" altLang="zh-CN" b="1" u="sng" dirty="0" smtClean="0"/>
              <a:t>OC</a:t>
            </a:r>
            <a:r>
              <a:rPr kumimoji="1" lang="zh-CN" altLang="en-US" b="1" u="sng" dirty="0" smtClean="0"/>
              <a:t>构型</a:t>
            </a:r>
            <a:endParaRPr kumimoji="1" lang="en-US" altLang="zh-CN" b="1" u="sng" dirty="0" smtClean="0"/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</a:pPr>
            <a:r>
              <a:rPr kumimoji="1" lang="zh-CN" altLang="en-US" b="1" dirty="0" smtClean="0">
                <a:solidFill>
                  <a:srgbClr val="FF9900"/>
                </a:solidFill>
              </a:rPr>
              <a:t> 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线性分子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DNA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(</a:t>
            </a:r>
            <a:r>
              <a:rPr kumimoji="1" lang="en-US" altLang="zh-CN" b="1" dirty="0" err="1" smtClean="0">
                <a:solidFill>
                  <a:srgbClr val="FF0000"/>
                </a:solidFill>
              </a:rPr>
              <a:t>lDNA</a:t>
            </a:r>
            <a:r>
              <a:rPr kumimoji="1" lang="en-US" altLang="zh-CN" b="1" dirty="0">
                <a:solidFill>
                  <a:srgbClr val="FF0000"/>
                </a:solidFill>
              </a:rPr>
              <a:t>)</a:t>
            </a:r>
            <a:r>
              <a:rPr kumimoji="1" lang="zh-CN" altLang="en-US" b="1" dirty="0" smtClean="0">
                <a:solidFill>
                  <a:srgbClr val="FF9900"/>
                </a:solidFill>
              </a:rPr>
              <a:t>，称为</a:t>
            </a:r>
            <a:r>
              <a:rPr kumimoji="1" lang="en-US" altLang="zh-CN" b="1" u="sng" dirty="0" smtClean="0"/>
              <a:t>L</a:t>
            </a:r>
            <a:r>
              <a:rPr kumimoji="1" lang="zh-CN" altLang="en-US" b="1" u="sng" dirty="0" smtClean="0"/>
              <a:t>构型</a:t>
            </a:r>
            <a:r>
              <a:rPr kumimoji="1" lang="zh-CN" altLang="en-US" b="1" dirty="0" smtClean="0"/>
              <a:t> </a:t>
            </a:r>
            <a:endParaRPr kumimoji="1" lang="zh-CN" altLang="en-US" b="1" dirty="0"/>
          </a:p>
        </p:txBody>
      </p:sp>
      <p:pic>
        <p:nvPicPr>
          <p:cNvPr id="3892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66385" y="1676400"/>
            <a:ext cx="2987675" cy="992188"/>
          </a:xfrm>
          <a:prstGeom prst="rect">
            <a:avLst/>
          </a:prstGeom>
          <a:noFill/>
        </p:spPr>
      </p:pic>
      <p:pic>
        <p:nvPicPr>
          <p:cNvPr id="38922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90728" y="2924175"/>
            <a:ext cx="2424112" cy="2520950"/>
          </a:xfrm>
          <a:prstGeom prst="rect">
            <a:avLst/>
          </a:prstGeom>
          <a:noFill/>
        </p:spPr>
      </p:pic>
      <p:pic>
        <p:nvPicPr>
          <p:cNvPr id="3892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1228" y="5876925"/>
            <a:ext cx="8064500" cy="452438"/>
          </a:xfrm>
          <a:prstGeom prst="rect">
            <a:avLst/>
          </a:prstGeom>
          <a:noFill/>
        </p:spPr>
      </p:pic>
      <p:sp>
        <p:nvSpPr>
          <p:cNvPr id="38926" name="Rectangle 14"/>
          <p:cNvSpPr>
            <a:spLocks noChangeArrowheads="1"/>
          </p:cNvSpPr>
          <p:nvPr/>
        </p:nvSpPr>
        <p:spPr bwMode="auto">
          <a:xfrm>
            <a:off x="1416415" y="425902"/>
            <a:ext cx="62885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1" hangingPunct="1"/>
            <a:r>
              <a:rPr lang="en-US" altLang="zh-CN" sz="3200" dirty="0" smtClean="0">
                <a:solidFill>
                  <a:srgbClr val="FF00FF"/>
                </a:solidFill>
                <a:ea typeface="黑体" pitchFamily="49" charset="-122"/>
                <a:cs typeface="Times New Roman" pitchFamily="18" charset="0"/>
              </a:rPr>
              <a:t>1. </a:t>
            </a:r>
            <a:r>
              <a:rPr lang="zh-CN" altLang="en-US" sz="3200" dirty="0" smtClean="0">
                <a:solidFill>
                  <a:srgbClr val="FF00FF"/>
                </a:solidFill>
                <a:ea typeface="黑体" pitchFamily="49" charset="-122"/>
                <a:cs typeface="Times New Roman" pitchFamily="18" charset="0"/>
              </a:rPr>
              <a:t>质粒的基本特性 </a:t>
            </a:r>
            <a:endParaRPr lang="zh-CN" altLang="en-US" sz="3200" dirty="0">
              <a:solidFill>
                <a:srgbClr val="FF00FF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42390" y="5366481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B0F0"/>
                </a:solidFill>
                <a:ea typeface="黑体" pitchFamily="49" charset="-122"/>
                <a:cs typeface="Times New Roman" pitchFamily="18" charset="0"/>
              </a:rPr>
              <a:t>缺口（</a:t>
            </a:r>
            <a:r>
              <a:rPr lang="en-US" altLang="zh-CN" sz="2000" b="1" dirty="0" smtClean="0">
                <a:solidFill>
                  <a:srgbClr val="00B0F0"/>
                </a:solidFill>
                <a:ea typeface="黑体" pitchFamily="49" charset="-122"/>
                <a:cs typeface="Times New Roman" pitchFamily="18" charset="0"/>
              </a:rPr>
              <a:t>Nick</a:t>
            </a:r>
            <a:r>
              <a:rPr lang="zh-CN" altLang="en-US" sz="2000" b="1" dirty="0" smtClean="0">
                <a:solidFill>
                  <a:srgbClr val="00B0F0"/>
                </a:solidFill>
                <a:ea typeface="黑体" pitchFamily="49" charset="-122"/>
                <a:cs typeface="Times New Roman" pitchFamily="18" charset="0"/>
              </a:rPr>
              <a:t>）</a:t>
            </a:r>
            <a:endParaRPr lang="zh-CN" altLang="en-US" sz="2000" b="1" dirty="0">
              <a:solidFill>
                <a:srgbClr val="00B0F0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-95250" y="228600"/>
            <a:ext cx="9144000" cy="6629400"/>
            <a:chOff x="-60" y="144"/>
            <a:chExt cx="5760" cy="4176"/>
          </a:xfrm>
        </p:grpSpPr>
        <p:sp>
          <p:nvSpPr>
            <p:cNvPr id="689155" name="Rectangle 3"/>
            <p:cNvSpPr>
              <a:spLocks noChangeArrowheads="1"/>
            </p:cNvSpPr>
            <p:nvPr/>
          </p:nvSpPr>
          <p:spPr bwMode="auto">
            <a:xfrm>
              <a:off x="-60" y="146"/>
              <a:ext cx="3698" cy="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65125" lvl="2" algn="l" eaLnBrk="1" hangingPunct="1">
                <a:spcBef>
                  <a:spcPct val="20000"/>
                </a:spcBef>
              </a:pPr>
              <a:r>
                <a:rPr kumimoji="1" lang="en-US" altLang="zh-CN" b="1"/>
                <a:t>Phage M13 replication in the host cell:</a:t>
              </a:r>
              <a:endParaRPr kumimoji="1" lang="en-US" altLang="zh-CN"/>
            </a:p>
          </p:txBody>
        </p:sp>
        <p:sp>
          <p:nvSpPr>
            <p:cNvPr id="689156" name="Oval 4"/>
            <p:cNvSpPr>
              <a:spLocks noChangeArrowheads="1"/>
            </p:cNvSpPr>
            <p:nvPr/>
          </p:nvSpPr>
          <p:spPr bwMode="auto">
            <a:xfrm>
              <a:off x="3458" y="657"/>
              <a:ext cx="563" cy="528"/>
            </a:xfrm>
            <a:prstGeom prst="ellips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57" name="Oval 5"/>
            <p:cNvSpPr>
              <a:spLocks noChangeArrowheads="1"/>
            </p:cNvSpPr>
            <p:nvPr/>
          </p:nvSpPr>
          <p:spPr bwMode="auto">
            <a:xfrm>
              <a:off x="36" y="531"/>
              <a:ext cx="739" cy="720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58" name="Text Box 6"/>
            <p:cNvSpPr txBox="1">
              <a:spLocks noChangeArrowheads="1"/>
            </p:cNvSpPr>
            <p:nvPr/>
          </p:nvSpPr>
          <p:spPr bwMode="auto">
            <a:xfrm>
              <a:off x="307" y="704"/>
              <a:ext cx="24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kumimoji="1" lang="en-US" altLang="zh-CN" sz="2800" b="1"/>
                <a:t>+</a:t>
              </a:r>
            </a:p>
          </p:txBody>
        </p:sp>
        <p:sp>
          <p:nvSpPr>
            <p:cNvPr id="689159" name="Oval 7"/>
            <p:cNvSpPr>
              <a:spLocks noChangeArrowheads="1"/>
            </p:cNvSpPr>
            <p:nvPr/>
          </p:nvSpPr>
          <p:spPr bwMode="auto">
            <a:xfrm>
              <a:off x="1490" y="544"/>
              <a:ext cx="739" cy="720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60" name="Line 8"/>
            <p:cNvSpPr>
              <a:spLocks noChangeShapeType="1"/>
            </p:cNvSpPr>
            <p:nvPr/>
          </p:nvSpPr>
          <p:spPr bwMode="auto">
            <a:xfrm>
              <a:off x="1839" y="608"/>
              <a:ext cx="226" cy="77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61" name="Line 9"/>
            <p:cNvSpPr>
              <a:spLocks noChangeShapeType="1"/>
            </p:cNvSpPr>
            <p:nvPr/>
          </p:nvSpPr>
          <p:spPr bwMode="auto">
            <a:xfrm>
              <a:off x="845" y="950"/>
              <a:ext cx="583" cy="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62" name="Text Box 10"/>
            <p:cNvSpPr txBox="1">
              <a:spLocks noChangeArrowheads="1"/>
            </p:cNvSpPr>
            <p:nvPr/>
          </p:nvSpPr>
          <p:spPr bwMode="auto">
            <a:xfrm>
              <a:off x="723" y="477"/>
              <a:ext cx="81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kumimoji="1" lang="en-US" altLang="zh-CN" dirty="0">
                  <a:solidFill>
                    <a:schemeClr val="tx1"/>
                  </a:solidFill>
                </a:rPr>
                <a:t>RNA </a:t>
              </a:r>
              <a:r>
                <a:rPr kumimoji="1" lang="en-US" altLang="zh-CN" i="1" dirty="0" err="1">
                  <a:solidFill>
                    <a:schemeClr val="tx1"/>
                  </a:solidFill>
                </a:rPr>
                <a:t>pol</a:t>
              </a:r>
              <a:endParaRPr kumimoji="1"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689163" name="Line 11"/>
            <p:cNvSpPr>
              <a:spLocks noChangeShapeType="1"/>
            </p:cNvSpPr>
            <p:nvPr/>
          </p:nvSpPr>
          <p:spPr bwMode="auto">
            <a:xfrm>
              <a:off x="2535" y="1008"/>
              <a:ext cx="582" cy="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64" name="Text Box 12"/>
            <p:cNvSpPr txBox="1">
              <a:spLocks noChangeArrowheads="1"/>
            </p:cNvSpPr>
            <p:nvPr/>
          </p:nvSpPr>
          <p:spPr bwMode="auto">
            <a:xfrm>
              <a:off x="2290" y="611"/>
              <a:ext cx="101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kumimoji="1" lang="en-US" altLang="zh-CN">
                  <a:solidFill>
                    <a:schemeClr val="tx1"/>
                  </a:solidFill>
                </a:rPr>
                <a:t>DNA </a:t>
              </a:r>
              <a:r>
                <a:rPr kumimoji="1" lang="en-US" altLang="zh-CN" i="1">
                  <a:solidFill>
                    <a:schemeClr val="tx1"/>
                  </a:solidFill>
                </a:rPr>
                <a:t>pol</a:t>
              </a:r>
              <a:r>
                <a:rPr kumimoji="1" lang="en-US" altLang="zh-CN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689165" name="Oval 13"/>
            <p:cNvSpPr>
              <a:spLocks noChangeArrowheads="1"/>
            </p:cNvSpPr>
            <p:nvPr/>
          </p:nvSpPr>
          <p:spPr bwMode="auto">
            <a:xfrm>
              <a:off x="3366" y="569"/>
              <a:ext cx="739" cy="720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66" name="Text Box 14"/>
            <p:cNvSpPr txBox="1">
              <a:spLocks noChangeArrowheads="1"/>
            </p:cNvSpPr>
            <p:nvPr/>
          </p:nvSpPr>
          <p:spPr bwMode="auto">
            <a:xfrm>
              <a:off x="3579" y="791"/>
              <a:ext cx="30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kumimoji="1" lang="en-US" altLang="zh-CN" b="1"/>
                <a:t>±</a:t>
              </a:r>
            </a:p>
          </p:txBody>
        </p:sp>
        <p:sp>
          <p:nvSpPr>
            <p:cNvPr id="689167" name="Text Box 15"/>
            <p:cNvSpPr txBox="1">
              <a:spLocks noChangeArrowheads="1"/>
            </p:cNvSpPr>
            <p:nvPr/>
          </p:nvSpPr>
          <p:spPr bwMode="auto">
            <a:xfrm>
              <a:off x="3099" y="1053"/>
              <a:ext cx="375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kumimoji="1" lang="en-US" altLang="zh-CN" b="1" dirty="0">
                  <a:solidFill>
                    <a:srgbClr val="FF0000"/>
                  </a:solidFill>
                </a:rPr>
                <a:t>RF</a:t>
              </a:r>
            </a:p>
          </p:txBody>
        </p:sp>
        <p:sp>
          <p:nvSpPr>
            <p:cNvPr id="689168" name="Oval 16"/>
            <p:cNvSpPr>
              <a:spLocks noChangeArrowheads="1"/>
            </p:cNvSpPr>
            <p:nvPr/>
          </p:nvSpPr>
          <p:spPr bwMode="auto">
            <a:xfrm>
              <a:off x="4969" y="666"/>
              <a:ext cx="563" cy="528"/>
            </a:xfrm>
            <a:prstGeom prst="ellips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69" name="Line 17"/>
            <p:cNvSpPr>
              <a:spLocks noChangeShapeType="1"/>
            </p:cNvSpPr>
            <p:nvPr/>
          </p:nvSpPr>
          <p:spPr bwMode="auto">
            <a:xfrm>
              <a:off x="4200" y="969"/>
              <a:ext cx="582" cy="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70" name="Oval 18"/>
            <p:cNvSpPr>
              <a:spLocks noChangeArrowheads="1"/>
            </p:cNvSpPr>
            <p:nvPr/>
          </p:nvSpPr>
          <p:spPr bwMode="auto">
            <a:xfrm>
              <a:off x="4877" y="578"/>
              <a:ext cx="739" cy="720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71" name="Oval 19"/>
            <p:cNvSpPr>
              <a:spLocks noChangeArrowheads="1"/>
            </p:cNvSpPr>
            <p:nvPr/>
          </p:nvSpPr>
          <p:spPr bwMode="auto">
            <a:xfrm>
              <a:off x="5133" y="1797"/>
              <a:ext cx="400" cy="421"/>
            </a:xfrm>
            <a:prstGeom prst="ellips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72" name="Oval 20"/>
            <p:cNvSpPr>
              <a:spLocks noChangeArrowheads="1"/>
            </p:cNvSpPr>
            <p:nvPr/>
          </p:nvSpPr>
          <p:spPr bwMode="auto">
            <a:xfrm>
              <a:off x="4997" y="1644"/>
              <a:ext cx="703" cy="743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73" name="Oval 21"/>
            <p:cNvSpPr>
              <a:spLocks noChangeArrowheads="1"/>
            </p:cNvSpPr>
            <p:nvPr/>
          </p:nvSpPr>
          <p:spPr bwMode="auto">
            <a:xfrm>
              <a:off x="1942" y="2011"/>
              <a:ext cx="576" cy="528"/>
            </a:xfrm>
            <a:prstGeom prst="ellips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74" name="Oval 22"/>
            <p:cNvSpPr>
              <a:spLocks noChangeArrowheads="1"/>
            </p:cNvSpPr>
            <p:nvPr/>
          </p:nvSpPr>
          <p:spPr bwMode="auto">
            <a:xfrm>
              <a:off x="1857" y="1914"/>
              <a:ext cx="756" cy="720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75" name="AutoShape 23"/>
            <p:cNvSpPr>
              <a:spLocks noChangeArrowheads="1"/>
            </p:cNvSpPr>
            <p:nvPr/>
          </p:nvSpPr>
          <p:spPr bwMode="auto">
            <a:xfrm rot="-1409732">
              <a:off x="5156" y="432"/>
              <a:ext cx="228" cy="212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76" name="Text Box 24"/>
            <p:cNvSpPr txBox="1">
              <a:spLocks noChangeArrowheads="1"/>
            </p:cNvSpPr>
            <p:nvPr/>
          </p:nvSpPr>
          <p:spPr bwMode="auto">
            <a:xfrm>
              <a:off x="3645" y="144"/>
              <a:ext cx="205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/>
              <a:r>
                <a:rPr kumimoji="1" lang="en-US" altLang="zh-CN" sz="2000" b="1"/>
                <a:t>Nicked by gene 2 protein</a:t>
              </a:r>
            </a:p>
          </p:txBody>
        </p:sp>
        <p:sp>
          <p:nvSpPr>
            <p:cNvPr id="689177" name="Line 25"/>
            <p:cNvSpPr>
              <a:spLocks noChangeShapeType="1"/>
            </p:cNvSpPr>
            <p:nvPr/>
          </p:nvSpPr>
          <p:spPr bwMode="auto">
            <a:xfrm>
              <a:off x="5470" y="1363"/>
              <a:ext cx="1" cy="22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78" name="AutoShape 26"/>
            <p:cNvSpPr>
              <a:spLocks noChangeArrowheads="1"/>
            </p:cNvSpPr>
            <p:nvPr/>
          </p:nvSpPr>
          <p:spPr bwMode="auto">
            <a:xfrm rot="-1409732">
              <a:off x="5222" y="384"/>
              <a:ext cx="228" cy="212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79" name="Line 27"/>
            <p:cNvSpPr>
              <a:spLocks noChangeShapeType="1"/>
            </p:cNvSpPr>
            <p:nvPr/>
          </p:nvSpPr>
          <p:spPr bwMode="auto">
            <a:xfrm flipV="1">
              <a:off x="5172" y="1728"/>
              <a:ext cx="29" cy="29"/>
            </a:xfrm>
            <a:prstGeom prst="line">
              <a:avLst/>
            </a:prstGeom>
            <a:noFill/>
            <a:ln w="9525">
              <a:solidFill>
                <a:srgbClr val="66FFFF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80" name="Text Box 28"/>
            <p:cNvSpPr txBox="1">
              <a:spLocks noChangeArrowheads="1"/>
            </p:cNvSpPr>
            <p:nvPr/>
          </p:nvSpPr>
          <p:spPr bwMode="auto">
            <a:xfrm>
              <a:off x="4400" y="1283"/>
              <a:ext cx="22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kumimoji="1" lang="en-US" altLang="zh-CN" b="1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689181" name="Text Box 29"/>
            <p:cNvSpPr txBox="1">
              <a:spLocks noChangeArrowheads="1"/>
            </p:cNvSpPr>
            <p:nvPr/>
          </p:nvSpPr>
          <p:spPr bwMode="auto">
            <a:xfrm>
              <a:off x="2733" y="1716"/>
              <a:ext cx="2261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kumimoji="1" lang="en-US" altLang="zh-CN" dirty="0" err="1">
                  <a:solidFill>
                    <a:schemeClr val="tx1"/>
                  </a:solidFill>
                </a:rPr>
                <a:t>ss</a:t>
              </a:r>
              <a:r>
                <a:rPr kumimoji="1" lang="en-US" altLang="zh-CN" dirty="0">
                  <a:solidFill>
                    <a:schemeClr val="tx1"/>
                  </a:solidFill>
                </a:rPr>
                <a:t>-Rolling circle replication, then cut and </a:t>
              </a:r>
              <a:r>
                <a:rPr kumimoji="1" lang="en-US" altLang="zh-CN" dirty="0" err="1">
                  <a:solidFill>
                    <a:schemeClr val="tx1"/>
                  </a:solidFill>
                </a:rPr>
                <a:t>ligate</a:t>
              </a:r>
              <a:endParaRPr kumimoji="1"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689182" name="AutoShape 30"/>
            <p:cNvSpPr>
              <a:spLocks noChangeArrowheads="1"/>
            </p:cNvSpPr>
            <p:nvPr/>
          </p:nvSpPr>
          <p:spPr bwMode="auto">
            <a:xfrm rot="-1409732">
              <a:off x="5207" y="1498"/>
              <a:ext cx="228" cy="212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83" name="Line 31"/>
            <p:cNvSpPr>
              <a:spLocks noChangeShapeType="1"/>
            </p:cNvSpPr>
            <p:nvPr/>
          </p:nvSpPr>
          <p:spPr bwMode="auto">
            <a:xfrm flipH="1">
              <a:off x="3561" y="1642"/>
              <a:ext cx="1863" cy="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84" name="Freeform 32"/>
            <p:cNvSpPr>
              <a:spLocks/>
            </p:cNvSpPr>
            <p:nvPr/>
          </p:nvSpPr>
          <p:spPr bwMode="auto">
            <a:xfrm>
              <a:off x="2743" y="2400"/>
              <a:ext cx="2323" cy="5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1" y="278"/>
                </a:cxn>
                <a:cxn ang="0">
                  <a:pos x="2323" y="509"/>
                </a:cxn>
              </a:cxnLst>
              <a:rect l="0" t="0" r="r" b="b"/>
              <a:pathLst>
                <a:path w="2323" h="509">
                  <a:moveTo>
                    <a:pt x="0" y="0"/>
                  </a:moveTo>
                  <a:cubicBezTo>
                    <a:pt x="757" y="96"/>
                    <a:pt x="1514" y="193"/>
                    <a:pt x="1901" y="278"/>
                  </a:cubicBezTo>
                  <a:cubicBezTo>
                    <a:pt x="2288" y="363"/>
                    <a:pt x="2305" y="436"/>
                    <a:pt x="2323" y="509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  <a:round/>
              <a:headEnd type="none" w="med" len="med"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85" name="Text Box 33"/>
            <p:cNvSpPr txBox="1">
              <a:spLocks noChangeArrowheads="1"/>
            </p:cNvSpPr>
            <p:nvPr/>
          </p:nvSpPr>
          <p:spPr bwMode="auto">
            <a:xfrm>
              <a:off x="3510" y="3252"/>
              <a:ext cx="1261" cy="51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kumimoji="1" lang="en-US" altLang="zh-CN" dirty="0">
                  <a:solidFill>
                    <a:schemeClr val="tx1"/>
                  </a:solidFill>
                </a:rPr>
                <a:t>Coated with </a:t>
              </a:r>
            </a:p>
            <a:p>
              <a:pPr algn="l" eaLnBrk="1" hangingPunct="1"/>
              <a:r>
                <a:rPr kumimoji="1" lang="en-US" altLang="zh-CN" dirty="0">
                  <a:solidFill>
                    <a:schemeClr val="tx1"/>
                  </a:solidFill>
                </a:rPr>
                <a:t>gene 5 protein </a:t>
              </a:r>
            </a:p>
          </p:txBody>
        </p:sp>
        <p:sp>
          <p:nvSpPr>
            <p:cNvPr id="689186" name="Text Box 34"/>
            <p:cNvSpPr txBox="1">
              <a:spLocks noChangeArrowheads="1"/>
            </p:cNvSpPr>
            <p:nvPr/>
          </p:nvSpPr>
          <p:spPr bwMode="auto">
            <a:xfrm>
              <a:off x="264" y="3802"/>
              <a:ext cx="3881" cy="51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kumimoji="1" lang="en-US" altLang="zh-CN" dirty="0">
                  <a:solidFill>
                    <a:schemeClr val="tx1"/>
                  </a:solidFill>
                </a:rPr>
                <a:t>Gene 5 protein is replaced by gene 8 protein </a:t>
              </a:r>
              <a:r>
                <a:rPr kumimoji="1" lang="en-US" altLang="zh-CN" dirty="0" err="1">
                  <a:solidFill>
                    <a:schemeClr val="tx1"/>
                  </a:solidFill>
                </a:rPr>
                <a:t>ect</a:t>
              </a:r>
              <a:r>
                <a:rPr kumimoji="1" lang="en-US" altLang="zh-CN" dirty="0">
                  <a:solidFill>
                    <a:schemeClr val="tx1"/>
                  </a:solidFill>
                </a:rPr>
                <a:t>. </a:t>
              </a:r>
            </a:p>
            <a:p>
              <a:pPr algn="l" eaLnBrk="1" hangingPunct="1"/>
              <a:r>
                <a:rPr kumimoji="1" lang="en-US" altLang="zh-CN" dirty="0">
                  <a:solidFill>
                    <a:schemeClr val="tx1"/>
                  </a:solidFill>
                </a:rPr>
                <a:t>Linear M13 phage released from the cell.</a:t>
              </a:r>
            </a:p>
          </p:txBody>
        </p:sp>
        <p:sp>
          <p:nvSpPr>
            <p:cNvPr id="689187" name="Oval 35"/>
            <p:cNvSpPr>
              <a:spLocks noChangeArrowheads="1"/>
            </p:cNvSpPr>
            <p:nvPr/>
          </p:nvSpPr>
          <p:spPr bwMode="auto">
            <a:xfrm>
              <a:off x="341" y="1589"/>
              <a:ext cx="576" cy="528"/>
            </a:xfrm>
            <a:prstGeom prst="ellips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88" name="Oval 36"/>
            <p:cNvSpPr>
              <a:spLocks noChangeArrowheads="1"/>
            </p:cNvSpPr>
            <p:nvPr/>
          </p:nvSpPr>
          <p:spPr bwMode="auto">
            <a:xfrm>
              <a:off x="256" y="1492"/>
              <a:ext cx="756" cy="720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89" name="Line 37"/>
            <p:cNvSpPr>
              <a:spLocks noChangeShapeType="1"/>
            </p:cNvSpPr>
            <p:nvPr/>
          </p:nvSpPr>
          <p:spPr bwMode="auto">
            <a:xfrm flipH="1">
              <a:off x="2340" y="1642"/>
              <a:ext cx="1142" cy="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90" name="Freeform 38"/>
            <p:cNvSpPr>
              <a:spLocks/>
            </p:cNvSpPr>
            <p:nvPr/>
          </p:nvSpPr>
          <p:spPr bwMode="auto">
            <a:xfrm>
              <a:off x="1006" y="1460"/>
              <a:ext cx="1286" cy="153"/>
            </a:xfrm>
            <a:custGeom>
              <a:avLst/>
              <a:gdLst/>
              <a:ahLst/>
              <a:cxnLst>
                <a:cxn ang="0">
                  <a:pos x="1286" y="47"/>
                </a:cxn>
                <a:cxn ang="0">
                  <a:pos x="298" y="18"/>
                </a:cxn>
                <a:cxn ang="0">
                  <a:pos x="0" y="153"/>
                </a:cxn>
              </a:cxnLst>
              <a:rect l="0" t="0" r="r" b="b"/>
              <a:pathLst>
                <a:path w="1286" h="153">
                  <a:moveTo>
                    <a:pt x="1286" y="47"/>
                  </a:moveTo>
                  <a:cubicBezTo>
                    <a:pt x="899" y="23"/>
                    <a:pt x="512" y="0"/>
                    <a:pt x="298" y="18"/>
                  </a:cubicBezTo>
                  <a:cubicBezTo>
                    <a:pt x="84" y="36"/>
                    <a:pt x="42" y="94"/>
                    <a:pt x="0" y="153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  <a:round/>
              <a:headEnd type="none" w="med" len="med"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91" name="Freeform 39"/>
            <p:cNvSpPr>
              <a:spLocks/>
            </p:cNvSpPr>
            <p:nvPr/>
          </p:nvSpPr>
          <p:spPr bwMode="auto">
            <a:xfrm>
              <a:off x="2062" y="1718"/>
              <a:ext cx="163" cy="144"/>
            </a:xfrm>
            <a:custGeom>
              <a:avLst/>
              <a:gdLst/>
              <a:ahLst/>
              <a:cxnLst>
                <a:cxn ang="0">
                  <a:pos x="816" y="0"/>
                </a:cxn>
                <a:cxn ang="0">
                  <a:pos x="249" y="68"/>
                </a:cxn>
                <a:cxn ang="0">
                  <a:pos x="0" y="288"/>
                </a:cxn>
              </a:cxnLst>
              <a:rect l="0" t="0" r="r" b="b"/>
              <a:pathLst>
                <a:path w="816" h="288">
                  <a:moveTo>
                    <a:pt x="816" y="0"/>
                  </a:moveTo>
                  <a:cubicBezTo>
                    <a:pt x="600" y="10"/>
                    <a:pt x="385" y="20"/>
                    <a:pt x="249" y="68"/>
                  </a:cubicBezTo>
                  <a:cubicBezTo>
                    <a:pt x="113" y="116"/>
                    <a:pt x="56" y="202"/>
                    <a:pt x="0" y="288"/>
                  </a:cubicBez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 type="none" w="med" len="med"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92" name="Oval 40"/>
            <p:cNvSpPr>
              <a:spLocks noChangeArrowheads="1"/>
            </p:cNvSpPr>
            <p:nvPr/>
          </p:nvSpPr>
          <p:spPr bwMode="auto">
            <a:xfrm>
              <a:off x="5124" y="3113"/>
              <a:ext cx="463" cy="528"/>
            </a:xfrm>
            <a:prstGeom prst="ellips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93" name="Oval 41"/>
            <p:cNvSpPr>
              <a:spLocks noChangeArrowheads="1"/>
            </p:cNvSpPr>
            <p:nvPr/>
          </p:nvSpPr>
          <p:spPr bwMode="auto">
            <a:xfrm>
              <a:off x="5022" y="3029"/>
              <a:ext cx="678" cy="720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94" name="AutoShape 42"/>
            <p:cNvSpPr>
              <a:spLocks noChangeArrowheads="1"/>
            </p:cNvSpPr>
            <p:nvPr/>
          </p:nvSpPr>
          <p:spPr bwMode="auto">
            <a:xfrm rot="-1409732">
              <a:off x="5147" y="2884"/>
              <a:ext cx="228" cy="212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FF00"/>
            </a:solidFill>
            <a:ln w="9525">
              <a:solidFill>
                <a:srgbClr val="00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95" name="Line 43"/>
            <p:cNvSpPr>
              <a:spLocks noChangeShapeType="1"/>
            </p:cNvSpPr>
            <p:nvPr/>
          </p:nvSpPr>
          <p:spPr bwMode="auto">
            <a:xfrm flipH="1">
              <a:off x="2669" y="3034"/>
              <a:ext cx="2698" cy="1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96" name="Freeform 44"/>
            <p:cNvSpPr>
              <a:spLocks/>
            </p:cNvSpPr>
            <p:nvPr/>
          </p:nvSpPr>
          <p:spPr bwMode="auto">
            <a:xfrm>
              <a:off x="929" y="2347"/>
              <a:ext cx="1123" cy="533"/>
            </a:xfrm>
            <a:custGeom>
              <a:avLst/>
              <a:gdLst/>
              <a:ahLst/>
              <a:cxnLst>
                <a:cxn ang="0">
                  <a:pos x="1123" y="533"/>
                </a:cxn>
                <a:cxn ang="0">
                  <a:pos x="403" y="34"/>
                </a:cxn>
                <a:cxn ang="0">
                  <a:pos x="0" y="331"/>
                </a:cxn>
              </a:cxnLst>
              <a:rect l="0" t="0" r="r" b="b"/>
              <a:pathLst>
                <a:path w="1123" h="533">
                  <a:moveTo>
                    <a:pt x="1123" y="533"/>
                  </a:moveTo>
                  <a:cubicBezTo>
                    <a:pt x="856" y="300"/>
                    <a:pt x="590" y="68"/>
                    <a:pt x="403" y="34"/>
                  </a:cubicBezTo>
                  <a:cubicBezTo>
                    <a:pt x="216" y="0"/>
                    <a:pt x="108" y="165"/>
                    <a:pt x="0" y="331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  <a:round/>
              <a:headEnd type="none" w="med" len="med"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97" name="Line 45"/>
            <p:cNvSpPr>
              <a:spLocks noChangeShapeType="1"/>
            </p:cNvSpPr>
            <p:nvPr/>
          </p:nvSpPr>
          <p:spPr bwMode="auto">
            <a:xfrm>
              <a:off x="545" y="3131"/>
              <a:ext cx="192" cy="24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" name="Group 46"/>
            <p:cNvGrpSpPr>
              <a:grpSpLocks/>
            </p:cNvGrpSpPr>
            <p:nvPr/>
          </p:nvGrpSpPr>
          <p:grpSpPr bwMode="auto">
            <a:xfrm>
              <a:off x="2665" y="3060"/>
              <a:ext cx="2007" cy="202"/>
              <a:chOff x="2705" y="2816"/>
              <a:chExt cx="2007" cy="202"/>
            </a:xfrm>
          </p:grpSpPr>
          <p:sp>
            <p:nvSpPr>
              <p:cNvPr id="689199" name="Oval 47"/>
              <p:cNvSpPr>
                <a:spLocks noChangeArrowheads="1"/>
              </p:cNvSpPr>
              <p:nvPr/>
            </p:nvSpPr>
            <p:spPr bwMode="auto">
              <a:xfrm>
                <a:off x="2705" y="2817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00" name="Oval 48"/>
              <p:cNvSpPr>
                <a:spLocks noChangeArrowheads="1"/>
              </p:cNvSpPr>
              <p:nvPr/>
            </p:nvSpPr>
            <p:spPr bwMode="auto">
              <a:xfrm>
                <a:off x="2890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01" name="Oval 49"/>
              <p:cNvSpPr>
                <a:spLocks noChangeArrowheads="1"/>
              </p:cNvSpPr>
              <p:nvPr/>
            </p:nvSpPr>
            <p:spPr bwMode="auto">
              <a:xfrm>
                <a:off x="3075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02" name="Oval 50"/>
              <p:cNvSpPr>
                <a:spLocks noChangeArrowheads="1"/>
              </p:cNvSpPr>
              <p:nvPr/>
            </p:nvSpPr>
            <p:spPr bwMode="auto">
              <a:xfrm>
                <a:off x="3250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03" name="Oval 51"/>
              <p:cNvSpPr>
                <a:spLocks noChangeArrowheads="1"/>
              </p:cNvSpPr>
              <p:nvPr/>
            </p:nvSpPr>
            <p:spPr bwMode="auto">
              <a:xfrm>
                <a:off x="3435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04" name="Oval 52"/>
              <p:cNvSpPr>
                <a:spLocks noChangeArrowheads="1"/>
              </p:cNvSpPr>
              <p:nvPr/>
            </p:nvSpPr>
            <p:spPr bwMode="auto">
              <a:xfrm>
                <a:off x="3620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05" name="Oval 53"/>
              <p:cNvSpPr>
                <a:spLocks noChangeArrowheads="1"/>
              </p:cNvSpPr>
              <p:nvPr/>
            </p:nvSpPr>
            <p:spPr bwMode="auto">
              <a:xfrm>
                <a:off x="3805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06" name="Oval 54"/>
              <p:cNvSpPr>
                <a:spLocks noChangeArrowheads="1"/>
              </p:cNvSpPr>
              <p:nvPr/>
            </p:nvSpPr>
            <p:spPr bwMode="auto">
              <a:xfrm>
                <a:off x="3982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07" name="Oval 55"/>
              <p:cNvSpPr>
                <a:spLocks noChangeArrowheads="1"/>
              </p:cNvSpPr>
              <p:nvPr/>
            </p:nvSpPr>
            <p:spPr bwMode="auto">
              <a:xfrm>
                <a:off x="4168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08" name="Oval 56"/>
              <p:cNvSpPr>
                <a:spLocks noChangeArrowheads="1"/>
              </p:cNvSpPr>
              <p:nvPr/>
            </p:nvSpPr>
            <p:spPr bwMode="auto">
              <a:xfrm>
                <a:off x="4343" y="282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09" name="Oval 57"/>
              <p:cNvSpPr>
                <a:spLocks noChangeArrowheads="1"/>
              </p:cNvSpPr>
              <p:nvPr/>
            </p:nvSpPr>
            <p:spPr bwMode="auto">
              <a:xfrm>
                <a:off x="4520" y="282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89210" name="Oval 58"/>
            <p:cNvSpPr>
              <a:spLocks noChangeArrowheads="1"/>
            </p:cNvSpPr>
            <p:nvPr/>
          </p:nvSpPr>
          <p:spPr bwMode="auto">
            <a:xfrm>
              <a:off x="2226" y="3491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" name="Group 59"/>
            <p:cNvGrpSpPr>
              <a:grpSpLocks/>
            </p:cNvGrpSpPr>
            <p:nvPr/>
          </p:nvGrpSpPr>
          <p:grpSpPr bwMode="auto">
            <a:xfrm>
              <a:off x="2646" y="2805"/>
              <a:ext cx="2007" cy="202"/>
              <a:chOff x="2705" y="2816"/>
              <a:chExt cx="2007" cy="202"/>
            </a:xfrm>
          </p:grpSpPr>
          <p:sp>
            <p:nvSpPr>
              <p:cNvPr id="689212" name="Oval 60"/>
              <p:cNvSpPr>
                <a:spLocks noChangeArrowheads="1"/>
              </p:cNvSpPr>
              <p:nvPr/>
            </p:nvSpPr>
            <p:spPr bwMode="auto">
              <a:xfrm>
                <a:off x="2705" y="2817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13" name="Oval 61"/>
              <p:cNvSpPr>
                <a:spLocks noChangeArrowheads="1"/>
              </p:cNvSpPr>
              <p:nvPr/>
            </p:nvSpPr>
            <p:spPr bwMode="auto">
              <a:xfrm>
                <a:off x="2890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14" name="Oval 62"/>
              <p:cNvSpPr>
                <a:spLocks noChangeArrowheads="1"/>
              </p:cNvSpPr>
              <p:nvPr/>
            </p:nvSpPr>
            <p:spPr bwMode="auto">
              <a:xfrm>
                <a:off x="3075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15" name="Oval 63"/>
              <p:cNvSpPr>
                <a:spLocks noChangeArrowheads="1"/>
              </p:cNvSpPr>
              <p:nvPr/>
            </p:nvSpPr>
            <p:spPr bwMode="auto">
              <a:xfrm>
                <a:off x="3250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16" name="Oval 64"/>
              <p:cNvSpPr>
                <a:spLocks noChangeArrowheads="1"/>
              </p:cNvSpPr>
              <p:nvPr/>
            </p:nvSpPr>
            <p:spPr bwMode="auto">
              <a:xfrm>
                <a:off x="3435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17" name="Oval 65"/>
              <p:cNvSpPr>
                <a:spLocks noChangeArrowheads="1"/>
              </p:cNvSpPr>
              <p:nvPr/>
            </p:nvSpPr>
            <p:spPr bwMode="auto">
              <a:xfrm>
                <a:off x="3620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18" name="Oval 66"/>
              <p:cNvSpPr>
                <a:spLocks noChangeArrowheads="1"/>
              </p:cNvSpPr>
              <p:nvPr/>
            </p:nvSpPr>
            <p:spPr bwMode="auto">
              <a:xfrm>
                <a:off x="3805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19" name="Oval 67"/>
              <p:cNvSpPr>
                <a:spLocks noChangeArrowheads="1"/>
              </p:cNvSpPr>
              <p:nvPr/>
            </p:nvSpPr>
            <p:spPr bwMode="auto">
              <a:xfrm>
                <a:off x="3982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20" name="Oval 68"/>
              <p:cNvSpPr>
                <a:spLocks noChangeArrowheads="1"/>
              </p:cNvSpPr>
              <p:nvPr/>
            </p:nvSpPr>
            <p:spPr bwMode="auto">
              <a:xfrm>
                <a:off x="4168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21" name="Oval 69"/>
              <p:cNvSpPr>
                <a:spLocks noChangeArrowheads="1"/>
              </p:cNvSpPr>
              <p:nvPr/>
            </p:nvSpPr>
            <p:spPr bwMode="auto">
              <a:xfrm>
                <a:off x="4343" y="282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22" name="Oval 70"/>
              <p:cNvSpPr>
                <a:spLocks noChangeArrowheads="1"/>
              </p:cNvSpPr>
              <p:nvPr/>
            </p:nvSpPr>
            <p:spPr bwMode="auto">
              <a:xfrm>
                <a:off x="4520" y="282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" name="Group 71"/>
            <p:cNvGrpSpPr>
              <a:grpSpLocks/>
            </p:cNvGrpSpPr>
            <p:nvPr/>
          </p:nvGrpSpPr>
          <p:grpSpPr bwMode="auto">
            <a:xfrm>
              <a:off x="342" y="2698"/>
              <a:ext cx="2007" cy="202"/>
              <a:chOff x="2705" y="2816"/>
              <a:chExt cx="2007" cy="202"/>
            </a:xfrm>
          </p:grpSpPr>
          <p:sp>
            <p:nvSpPr>
              <p:cNvPr id="689224" name="Oval 72"/>
              <p:cNvSpPr>
                <a:spLocks noChangeArrowheads="1"/>
              </p:cNvSpPr>
              <p:nvPr/>
            </p:nvSpPr>
            <p:spPr bwMode="auto">
              <a:xfrm>
                <a:off x="2705" y="2817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25" name="Oval 73"/>
              <p:cNvSpPr>
                <a:spLocks noChangeArrowheads="1"/>
              </p:cNvSpPr>
              <p:nvPr/>
            </p:nvSpPr>
            <p:spPr bwMode="auto">
              <a:xfrm>
                <a:off x="2890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26" name="Oval 74"/>
              <p:cNvSpPr>
                <a:spLocks noChangeArrowheads="1"/>
              </p:cNvSpPr>
              <p:nvPr/>
            </p:nvSpPr>
            <p:spPr bwMode="auto">
              <a:xfrm>
                <a:off x="3075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27" name="Oval 75"/>
              <p:cNvSpPr>
                <a:spLocks noChangeArrowheads="1"/>
              </p:cNvSpPr>
              <p:nvPr/>
            </p:nvSpPr>
            <p:spPr bwMode="auto">
              <a:xfrm>
                <a:off x="3250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28" name="Oval 76"/>
              <p:cNvSpPr>
                <a:spLocks noChangeArrowheads="1"/>
              </p:cNvSpPr>
              <p:nvPr/>
            </p:nvSpPr>
            <p:spPr bwMode="auto">
              <a:xfrm>
                <a:off x="3435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29" name="Oval 77"/>
              <p:cNvSpPr>
                <a:spLocks noChangeArrowheads="1"/>
              </p:cNvSpPr>
              <p:nvPr/>
            </p:nvSpPr>
            <p:spPr bwMode="auto">
              <a:xfrm>
                <a:off x="3620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30" name="Oval 78"/>
              <p:cNvSpPr>
                <a:spLocks noChangeArrowheads="1"/>
              </p:cNvSpPr>
              <p:nvPr/>
            </p:nvSpPr>
            <p:spPr bwMode="auto">
              <a:xfrm>
                <a:off x="3805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31" name="Oval 79"/>
              <p:cNvSpPr>
                <a:spLocks noChangeArrowheads="1"/>
              </p:cNvSpPr>
              <p:nvPr/>
            </p:nvSpPr>
            <p:spPr bwMode="auto">
              <a:xfrm>
                <a:off x="3982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32" name="Oval 80"/>
              <p:cNvSpPr>
                <a:spLocks noChangeArrowheads="1"/>
              </p:cNvSpPr>
              <p:nvPr/>
            </p:nvSpPr>
            <p:spPr bwMode="auto">
              <a:xfrm>
                <a:off x="4168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33" name="Oval 81"/>
              <p:cNvSpPr>
                <a:spLocks noChangeArrowheads="1"/>
              </p:cNvSpPr>
              <p:nvPr/>
            </p:nvSpPr>
            <p:spPr bwMode="auto">
              <a:xfrm>
                <a:off x="4343" y="282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34" name="Oval 82"/>
              <p:cNvSpPr>
                <a:spLocks noChangeArrowheads="1"/>
              </p:cNvSpPr>
              <p:nvPr/>
            </p:nvSpPr>
            <p:spPr bwMode="auto">
              <a:xfrm>
                <a:off x="4520" y="282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Group 83"/>
            <p:cNvGrpSpPr>
              <a:grpSpLocks/>
            </p:cNvGrpSpPr>
            <p:nvPr/>
          </p:nvGrpSpPr>
          <p:grpSpPr bwMode="auto">
            <a:xfrm rot="5400000">
              <a:off x="1321" y="2721"/>
              <a:ext cx="72" cy="1728"/>
              <a:chOff x="5328" y="1248"/>
              <a:chExt cx="72" cy="1728"/>
            </a:xfrm>
          </p:grpSpPr>
          <p:sp>
            <p:nvSpPr>
              <p:cNvPr id="689236" name="Oval 84"/>
              <p:cNvSpPr>
                <a:spLocks noChangeArrowheads="1"/>
              </p:cNvSpPr>
              <p:nvPr/>
            </p:nvSpPr>
            <p:spPr bwMode="auto">
              <a:xfrm>
                <a:off x="5328" y="1248"/>
                <a:ext cx="72" cy="144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37" name="Oval 85"/>
              <p:cNvSpPr>
                <a:spLocks noChangeArrowheads="1"/>
              </p:cNvSpPr>
              <p:nvPr/>
            </p:nvSpPr>
            <p:spPr bwMode="auto">
              <a:xfrm>
                <a:off x="5328" y="1392"/>
                <a:ext cx="72" cy="144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38" name="Oval 86"/>
              <p:cNvSpPr>
                <a:spLocks noChangeArrowheads="1"/>
              </p:cNvSpPr>
              <p:nvPr/>
            </p:nvSpPr>
            <p:spPr bwMode="auto">
              <a:xfrm>
                <a:off x="5328" y="1536"/>
                <a:ext cx="72" cy="144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39" name="Oval 87"/>
              <p:cNvSpPr>
                <a:spLocks noChangeArrowheads="1"/>
              </p:cNvSpPr>
              <p:nvPr/>
            </p:nvSpPr>
            <p:spPr bwMode="auto">
              <a:xfrm>
                <a:off x="5328" y="1680"/>
                <a:ext cx="72" cy="144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40" name="Oval 88"/>
              <p:cNvSpPr>
                <a:spLocks noChangeArrowheads="1"/>
              </p:cNvSpPr>
              <p:nvPr/>
            </p:nvSpPr>
            <p:spPr bwMode="auto">
              <a:xfrm>
                <a:off x="5328" y="1824"/>
                <a:ext cx="72" cy="144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41" name="Oval 89"/>
              <p:cNvSpPr>
                <a:spLocks noChangeArrowheads="1"/>
              </p:cNvSpPr>
              <p:nvPr/>
            </p:nvSpPr>
            <p:spPr bwMode="auto">
              <a:xfrm>
                <a:off x="5328" y="1968"/>
                <a:ext cx="72" cy="144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42" name="Oval 90"/>
              <p:cNvSpPr>
                <a:spLocks noChangeArrowheads="1"/>
              </p:cNvSpPr>
              <p:nvPr/>
            </p:nvSpPr>
            <p:spPr bwMode="auto">
              <a:xfrm>
                <a:off x="5328" y="2112"/>
                <a:ext cx="72" cy="144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43" name="Oval 91"/>
              <p:cNvSpPr>
                <a:spLocks noChangeArrowheads="1"/>
              </p:cNvSpPr>
              <p:nvPr/>
            </p:nvSpPr>
            <p:spPr bwMode="auto">
              <a:xfrm>
                <a:off x="5328" y="2256"/>
                <a:ext cx="72" cy="144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44" name="Oval 92"/>
              <p:cNvSpPr>
                <a:spLocks noChangeArrowheads="1"/>
              </p:cNvSpPr>
              <p:nvPr/>
            </p:nvSpPr>
            <p:spPr bwMode="auto">
              <a:xfrm>
                <a:off x="5328" y="2400"/>
                <a:ext cx="72" cy="144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45" name="Oval 93"/>
              <p:cNvSpPr>
                <a:spLocks noChangeArrowheads="1"/>
              </p:cNvSpPr>
              <p:nvPr/>
            </p:nvSpPr>
            <p:spPr bwMode="auto">
              <a:xfrm>
                <a:off x="5328" y="2544"/>
                <a:ext cx="72" cy="144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46" name="Oval 94"/>
              <p:cNvSpPr>
                <a:spLocks noChangeArrowheads="1"/>
              </p:cNvSpPr>
              <p:nvPr/>
            </p:nvSpPr>
            <p:spPr bwMode="auto">
              <a:xfrm>
                <a:off x="5328" y="2688"/>
                <a:ext cx="72" cy="144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47" name="Oval 95"/>
              <p:cNvSpPr>
                <a:spLocks noChangeArrowheads="1"/>
              </p:cNvSpPr>
              <p:nvPr/>
            </p:nvSpPr>
            <p:spPr bwMode="auto">
              <a:xfrm>
                <a:off x="5328" y="2832"/>
                <a:ext cx="72" cy="144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89248" name="Line 96"/>
            <p:cNvSpPr>
              <a:spLocks noChangeShapeType="1"/>
            </p:cNvSpPr>
            <p:nvPr/>
          </p:nvSpPr>
          <p:spPr bwMode="auto">
            <a:xfrm flipH="1">
              <a:off x="365" y="2917"/>
              <a:ext cx="1936" cy="11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" name="Group 97"/>
            <p:cNvGrpSpPr>
              <a:grpSpLocks/>
            </p:cNvGrpSpPr>
            <p:nvPr/>
          </p:nvGrpSpPr>
          <p:grpSpPr bwMode="auto">
            <a:xfrm>
              <a:off x="352" y="2942"/>
              <a:ext cx="2007" cy="202"/>
              <a:chOff x="2705" y="2816"/>
              <a:chExt cx="2007" cy="202"/>
            </a:xfrm>
          </p:grpSpPr>
          <p:sp>
            <p:nvSpPr>
              <p:cNvPr id="689250" name="Oval 98"/>
              <p:cNvSpPr>
                <a:spLocks noChangeArrowheads="1"/>
              </p:cNvSpPr>
              <p:nvPr/>
            </p:nvSpPr>
            <p:spPr bwMode="auto">
              <a:xfrm>
                <a:off x="2705" y="2817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51" name="Oval 99"/>
              <p:cNvSpPr>
                <a:spLocks noChangeArrowheads="1"/>
              </p:cNvSpPr>
              <p:nvPr/>
            </p:nvSpPr>
            <p:spPr bwMode="auto">
              <a:xfrm>
                <a:off x="2890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52" name="Oval 100"/>
              <p:cNvSpPr>
                <a:spLocks noChangeArrowheads="1"/>
              </p:cNvSpPr>
              <p:nvPr/>
            </p:nvSpPr>
            <p:spPr bwMode="auto">
              <a:xfrm>
                <a:off x="3075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53" name="Oval 101"/>
              <p:cNvSpPr>
                <a:spLocks noChangeArrowheads="1"/>
              </p:cNvSpPr>
              <p:nvPr/>
            </p:nvSpPr>
            <p:spPr bwMode="auto">
              <a:xfrm>
                <a:off x="3250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54" name="Oval 102"/>
              <p:cNvSpPr>
                <a:spLocks noChangeArrowheads="1"/>
              </p:cNvSpPr>
              <p:nvPr/>
            </p:nvSpPr>
            <p:spPr bwMode="auto">
              <a:xfrm>
                <a:off x="3435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55" name="Oval 103"/>
              <p:cNvSpPr>
                <a:spLocks noChangeArrowheads="1"/>
              </p:cNvSpPr>
              <p:nvPr/>
            </p:nvSpPr>
            <p:spPr bwMode="auto">
              <a:xfrm>
                <a:off x="3620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56" name="Oval 104"/>
              <p:cNvSpPr>
                <a:spLocks noChangeArrowheads="1"/>
              </p:cNvSpPr>
              <p:nvPr/>
            </p:nvSpPr>
            <p:spPr bwMode="auto">
              <a:xfrm>
                <a:off x="3805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57" name="Oval 105"/>
              <p:cNvSpPr>
                <a:spLocks noChangeArrowheads="1"/>
              </p:cNvSpPr>
              <p:nvPr/>
            </p:nvSpPr>
            <p:spPr bwMode="auto">
              <a:xfrm>
                <a:off x="3982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58" name="Oval 106"/>
              <p:cNvSpPr>
                <a:spLocks noChangeArrowheads="1"/>
              </p:cNvSpPr>
              <p:nvPr/>
            </p:nvSpPr>
            <p:spPr bwMode="auto">
              <a:xfrm>
                <a:off x="4168" y="281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59" name="Oval 107"/>
              <p:cNvSpPr>
                <a:spLocks noChangeArrowheads="1"/>
              </p:cNvSpPr>
              <p:nvPr/>
            </p:nvSpPr>
            <p:spPr bwMode="auto">
              <a:xfrm>
                <a:off x="4343" y="282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60" name="Oval 108"/>
              <p:cNvSpPr>
                <a:spLocks noChangeArrowheads="1"/>
              </p:cNvSpPr>
              <p:nvPr/>
            </p:nvSpPr>
            <p:spPr bwMode="auto">
              <a:xfrm>
                <a:off x="4520" y="2826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89261" name="Oval 109"/>
            <p:cNvSpPr>
              <a:spLocks noChangeArrowheads="1"/>
            </p:cNvSpPr>
            <p:nvPr/>
          </p:nvSpPr>
          <p:spPr bwMode="auto">
            <a:xfrm>
              <a:off x="311" y="3371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62" name="Oval 110"/>
            <p:cNvSpPr>
              <a:spLocks noChangeArrowheads="1"/>
            </p:cNvSpPr>
            <p:nvPr/>
          </p:nvSpPr>
          <p:spPr bwMode="auto">
            <a:xfrm>
              <a:off x="486" y="3352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63" name="Oval 111"/>
            <p:cNvSpPr>
              <a:spLocks noChangeArrowheads="1"/>
            </p:cNvSpPr>
            <p:nvPr/>
          </p:nvSpPr>
          <p:spPr bwMode="auto">
            <a:xfrm>
              <a:off x="671" y="3352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64" name="Oval 112"/>
            <p:cNvSpPr>
              <a:spLocks noChangeArrowheads="1"/>
            </p:cNvSpPr>
            <p:nvPr/>
          </p:nvSpPr>
          <p:spPr bwMode="auto">
            <a:xfrm>
              <a:off x="846" y="3352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65" name="Oval 113"/>
            <p:cNvSpPr>
              <a:spLocks noChangeArrowheads="1"/>
            </p:cNvSpPr>
            <p:nvPr/>
          </p:nvSpPr>
          <p:spPr bwMode="auto">
            <a:xfrm>
              <a:off x="1031" y="3352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66" name="Oval 114"/>
            <p:cNvSpPr>
              <a:spLocks noChangeArrowheads="1"/>
            </p:cNvSpPr>
            <p:nvPr/>
          </p:nvSpPr>
          <p:spPr bwMode="auto">
            <a:xfrm>
              <a:off x="1216" y="3352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67" name="Oval 115"/>
            <p:cNvSpPr>
              <a:spLocks noChangeArrowheads="1"/>
            </p:cNvSpPr>
            <p:nvPr/>
          </p:nvSpPr>
          <p:spPr bwMode="auto">
            <a:xfrm>
              <a:off x="1401" y="3352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68" name="Oval 116"/>
            <p:cNvSpPr>
              <a:spLocks noChangeArrowheads="1"/>
            </p:cNvSpPr>
            <p:nvPr/>
          </p:nvSpPr>
          <p:spPr bwMode="auto">
            <a:xfrm>
              <a:off x="1578" y="3352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69" name="Oval 117"/>
            <p:cNvSpPr>
              <a:spLocks noChangeArrowheads="1"/>
            </p:cNvSpPr>
            <p:nvPr/>
          </p:nvSpPr>
          <p:spPr bwMode="auto">
            <a:xfrm>
              <a:off x="1764" y="3352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70" name="Oval 118"/>
            <p:cNvSpPr>
              <a:spLocks noChangeArrowheads="1"/>
            </p:cNvSpPr>
            <p:nvPr/>
          </p:nvSpPr>
          <p:spPr bwMode="auto">
            <a:xfrm>
              <a:off x="1939" y="3362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71" name="Oval 119"/>
            <p:cNvSpPr>
              <a:spLocks noChangeArrowheads="1"/>
            </p:cNvSpPr>
            <p:nvPr/>
          </p:nvSpPr>
          <p:spPr bwMode="auto">
            <a:xfrm>
              <a:off x="2116" y="3362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72" name="Oval 120"/>
            <p:cNvSpPr>
              <a:spLocks noChangeArrowheads="1"/>
            </p:cNvSpPr>
            <p:nvPr/>
          </p:nvSpPr>
          <p:spPr bwMode="auto">
            <a:xfrm>
              <a:off x="2166" y="3617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73" name="Oval 121"/>
            <p:cNvSpPr>
              <a:spLocks noChangeArrowheads="1"/>
            </p:cNvSpPr>
            <p:nvPr/>
          </p:nvSpPr>
          <p:spPr bwMode="auto">
            <a:xfrm>
              <a:off x="252" y="3539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74" name="Oval 122"/>
            <p:cNvSpPr>
              <a:spLocks noChangeArrowheads="1"/>
            </p:cNvSpPr>
            <p:nvPr/>
          </p:nvSpPr>
          <p:spPr bwMode="auto">
            <a:xfrm>
              <a:off x="389" y="3616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75" name="Oval 123"/>
            <p:cNvSpPr>
              <a:spLocks noChangeArrowheads="1"/>
            </p:cNvSpPr>
            <p:nvPr/>
          </p:nvSpPr>
          <p:spPr bwMode="auto">
            <a:xfrm>
              <a:off x="574" y="3616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76" name="Oval 124"/>
            <p:cNvSpPr>
              <a:spLocks noChangeArrowheads="1"/>
            </p:cNvSpPr>
            <p:nvPr/>
          </p:nvSpPr>
          <p:spPr bwMode="auto">
            <a:xfrm>
              <a:off x="749" y="3616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77" name="Oval 125"/>
            <p:cNvSpPr>
              <a:spLocks noChangeArrowheads="1"/>
            </p:cNvSpPr>
            <p:nvPr/>
          </p:nvSpPr>
          <p:spPr bwMode="auto">
            <a:xfrm>
              <a:off x="934" y="3616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78" name="Oval 126"/>
            <p:cNvSpPr>
              <a:spLocks noChangeArrowheads="1"/>
            </p:cNvSpPr>
            <p:nvPr/>
          </p:nvSpPr>
          <p:spPr bwMode="auto">
            <a:xfrm>
              <a:off x="1119" y="3616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79" name="Oval 127"/>
            <p:cNvSpPr>
              <a:spLocks noChangeArrowheads="1"/>
            </p:cNvSpPr>
            <p:nvPr/>
          </p:nvSpPr>
          <p:spPr bwMode="auto">
            <a:xfrm>
              <a:off x="1304" y="3616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80" name="Oval 128"/>
            <p:cNvSpPr>
              <a:spLocks noChangeArrowheads="1"/>
            </p:cNvSpPr>
            <p:nvPr/>
          </p:nvSpPr>
          <p:spPr bwMode="auto">
            <a:xfrm>
              <a:off x="1481" y="3616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81" name="Oval 129"/>
            <p:cNvSpPr>
              <a:spLocks noChangeArrowheads="1"/>
            </p:cNvSpPr>
            <p:nvPr/>
          </p:nvSpPr>
          <p:spPr bwMode="auto">
            <a:xfrm>
              <a:off x="1667" y="3616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82" name="Oval 130"/>
            <p:cNvSpPr>
              <a:spLocks noChangeArrowheads="1"/>
            </p:cNvSpPr>
            <p:nvPr/>
          </p:nvSpPr>
          <p:spPr bwMode="auto">
            <a:xfrm>
              <a:off x="1842" y="3626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83" name="Oval 131"/>
            <p:cNvSpPr>
              <a:spLocks noChangeArrowheads="1"/>
            </p:cNvSpPr>
            <p:nvPr/>
          </p:nvSpPr>
          <p:spPr bwMode="auto">
            <a:xfrm>
              <a:off x="2019" y="3626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2" name="矩形 131"/>
          <p:cNvSpPr/>
          <p:nvPr/>
        </p:nvSpPr>
        <p:spPr>
          <a:xfrm>
            <a:off x="6244367" y="694812"/>
            <a:ext cx="172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dirty="0" smtClean="0">
                <a:solidFill>
                  <a:schemeClr val="tx1"/>
                </a:solidFill>
              </a:rPr>
              <a:t>θ</a:t>
            </a:r>
            <a:r>
              <a:rPr lang="en-US" altLang="zh-CN" dirty="0" smtClean="0">
                <a:solidFill>
                  <a:schemeClr val="tx1"/>
                </a:solidFill>
              </a:rPr>
              <a:t> replication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8" name="Rectangle 2"/>
          <p:cNvSpPr>
            <a:spLocks noChangeArrowheads="1"/>
          </p:cNvSpPr>
          <p:nvPr/>
        </p:nvSpPr>
        <p:spPr bwMode="auto">
          <a:xfrm>
            <a:off x="213200" y="430970"/>
            <a:ext cx="522823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kumimoji="1" lang="en-US" altLang="zh-CN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M13 DNA</a:t>
            </a:r>
            <a:r>
              <a:rPr kumimoji="1"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载体的构建：</a:t>
            </a:r>
          </a:p>
        </p:txBody>
      </p:sp>
      <p:sp>
        <p:nvSpPr>
          <p:cNvPr id="690179" name="Rectangle 3"/>
          <p:cNvSpPr>
            <a:spLocks noChangeArrowheads="1"/>
          </p:cNvSpPr>
          <p:nvPr/>
        </p:nvSpPr>
        <p:spPr bwMode="auto">
          <a:xfrm>
            <a:off x="3341140" y="4143510"/>
            <a:ext cx="1625600" cy="228600"/>
          </a:xfrm>
          <a:prstGeom prst="rect">
            <a:avLst/>
          </a:prstGeom>
          <a:gradFill rotWithShape="0">
            <a:gsLst>
              <a:gs pos="0">
                <a:srgbClr val="FF9900">
                  <a:gamma/>
                  <a:shade val="46275"/>
                  <a:invGamma/>
                </a:srgbClr>
              </a:gs>
              <a:gs pos="50000">
                <a:srgbClr val="FF9900"/>
              </a:gs>
              <a:gs pos="100000">
                <a:srgbClr val="FF99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0180" name="Rectangle 4"/>
          <p:cNvSpPr>
            <a:spLocks noChangeArrowheads="1"/>
          </p:cNvSpPr>
          <p:nvPr/>
        </p:nvSpPr>
        <p:spPr bwMode="auto">
          <a:xfrm>
            <a:off x="3304628" y="3630748"/>
            <a:ext cx="4927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III   VI    I    IV    II    X    V   VII   IX  VIII</a:t>
            </a:r>
            <a:endParaRPr lang="en-US" altLang="zh-CN" sz="2000" b="1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黑体" pitchFamily="2" charset="-122"/>
            </a:endParaRPr>
          </a:p>
        </p:txBody>
      </p:sp>
      <p:sp>
        <p:nvSpPr>
          <p:cNvPr id="690181" name="Rectangle 5"/>
          <p:cNvSpPr>
            <a:spLocks noChangeArrowheads="1"/>
          </p:cNvSpPr>
          <p:nvPr/>
        </p:nvSpPr>
        <p:spPr bwMode="auto">
          <a:xfrm>
            <a:off x="5101678" y="4143510"/>
            <a:ext cx="2641600" cy="228600"/>
          </a:xfrm>
          <a:prstGeom prst="rect">
            <a:avLst/>
          </a:prstGeom>
          <a:gradFill rotWithShape="0">
            <a:gsLst>
              <a:gs pos="0">
                <a:srgbClr val="FF9900">
                  <a:gamma/>
                  <a:shade val="46275"/>
                  <a:invGamma/>
                </a:srgbClr>
              </a:gs>
              <a:gs pos="50000">
                <a:srgbClr val="FF9900"/>
              </a:gs>
              <a:gs pos="100000">
                <a:srgbClr val="FF99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0182" name="Rectangle 6"/>
          <p:cNvSpPr>
            <a:spLocks noChangeArrowheads="1"/>
          </p:cNvSpPr>
          <p:nvPr/>
        </p:nvSpPr>
        <p:spPr bwMode="auto">
          <a:xfrm>
            <a:off x="4966740" y="4143510"/>
            <a:ext cx="134938" cy="228600"/>
          </a:xfrm>
          <a:prstGeom prst="rect">
            <a:avLst/>
          </a:prstGeom>
          <a:gradFill rotWithShape="0">
            <a:gsLst>
              <a:gs pos="0">
                <a:srgbClr val="66FF66">
                  <a:gamma/>
                  <a:shade val="46275"/>
                  <a:invGamma/>
                </a:srgbClr>
              </a:gs>
              <a:gs pos="50000">
                <a:srgbClr val="66FF66"/>
              </a:gs>
              <a:gs pos="100000">
                <a:srgbClr val="66FF66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0183" name="Rectangle 7"/>
          <p:cNvSpPr>
            <a:spLocks noChangeArrowheads="1"/>
          </p:cNvSpPr>
          <p:nvPr/>
        </p:nvSpPr>
        <p:spPr bwMode="auto">
          <a:xfrm>
            <a:off x="89940" y="3914910"/>
            <a:ext cx="3048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66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野生型</a:t>
            </a:r>
            <a:r>
              <a:rPr lang="en-US" altLang="zh-CN" dirty="0">
                <a:solidFill>
                  <a:srgbClr val="FF66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M13RF-DNA</a:t>
            </a:r>
          </a:p>
        </p:txBody>
      </p:sp>
      <p:sp>
        <p:nvSpPr>
          <p:cNvPr id="690184" name="Rectangle 8"/>
          <p:cNvSpPr>
            <a:spLocks noChangeArrowheads="1"/>
          </p:cNvSpPr>
          <p:nvPr/>
        </p:nvSpPr>
        <p:spPr bwMode="auto">
          <a:xfrm>
            <a:off x="3341140" y="5515110"/>
            <a:ext cx="1625600" cy="228600"/>
          </a:xfrm>
          <a:prstGeom prst="rect">
            <a:avLst/>
          </a:prstGeom>
          <a:gradFill rotWithShape="0">
            <a:gsLst>
              <a:gs pos="0">
                <a:srgbClr val="FF9900">
                  <a:gamma/>
                  <a:shade val="46275"/>
                  <a:invGamma/>
                </a:srgbClr>
              </a:gs>
              <a:gs pos="50000">
                <a:srgbClr val="FF9900"/>
              </a:gs>
              <a:gs pos="100000">
                <a:srgbClr val="FF99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0185" name="Rectangle 9"/>
          <p:cNvSpPr>
            <a:spLocks noChangeArrowheads="1"/>
          </p:cNvSpPr>
          <p:nvPr/>
        </p:nvSpPr>
        <p:spPr bwMode="auto">
          <a:xfrm>
            <a:off x="3303040" y="4905510"/>
            <a:ext cx="51689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III  VI    I    IV               II    X   V   VII   IX  VIII</a:t>
            </a:r>
            <a:endParaRPr lang="en-US" altLang="zh-CN" sz="2000" b="1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黑体" pitchFamily="2" charset="-122"/>
            </a:endParaRPr>
          </a:p>
        </p:txBody>
      </p:sp>
      <p:sp>
        <p:nvSpPr>
          <p:cNvPr id="690186" name="Rectangle 10"/>
          <p:cNvSpPr>
            <a:spLocks noChangeArrowheads="1"/>
          </p:cNvSpPr>
          <p:nvPr/>
        </p:nvSpPr>
        <p:spPr bwMode="auto">
          <a:xfrm>
            <a:off x="5779540" y="5515110"/>
            <a:ext cx="2641600" cy="228600"/>
          </a:xfrm>
          <a:prstGeom prst="rect">
            <a:avLst/>
          </a:prstGeom>
          <a:gradFill rotWithShape="0">
            <a:gsLst>
              <a:gs pos="0">
                <a:srgbClr val="FF9900">
                  <a:gamma/>
                  <a:shade val="46275"/>
                  <a:invGamma/>
                </a:srgbClr>
              </a:gs>
              <a:gs pos="50000">
                <a:srgbClr val="FF9900"/>
              </a:gs>
              <a:gs pos="100000">
                <a:srgbClr val="FF99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0187" name="Rectangle 11"/>
          <p:cNvSpPr>
            <a:spLocks noChangeArrowheads="1"/>
          </p:cNvSpPr>
          <p:nvPr/>
        </p:nvSpPr>
        <p:spPr bwMode="auto">
          <a:xfrm>
            <a:off x="4966740" y="5515110"/>
            <a:ext cx="68263" cy="228600"/>
          </a:xfrm>
          <a:prstGeom prst="rect">
            <a:avLst/>
          </a:prstGeom>
          <a:gradFill rotWithShape="0">
            <a:gsLst>
              <a:gs pos="0">
                <a:srgbClr val="66FF66">
                  <a:gamma/>
                  <a:shade val="46275"/>
                  <a:invGamma/>
                </a:srgbClr>
              </a:gs>
              <a:gs pos="50000">
                <a:srgbClr val="66FF66"/>
              </a:gs>
              <a:gs pos="100000">
                <a:srgbClr val="66FF66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0188" name="Rectangle 12"/>
          <p:cNvSpPr>
            <a:spLocks noChangeArrowheads="1"/>
          </p:cNvSpPr>
          <p:nvPr/>
        </p:nvSpPr>
        <p:spPr bwMode="auto">
          <a:xfrm>
            <a:off x="5711278" y="5515110"/>
            <a:ext cx="68262" cy="228600"/>
          </a:xfrm>
          <a:prstGeom prst="rect">
            <a:avLst/>
          </a:prstGeom>
          <a:gradFill rotWithShape="0">
            <a:gsLst>
              <a:gs pos="0">
                <a:srgbClr val="66FF66">
                  <a:gamma/>
                  <a:shade val="46275"/>
                  <a:invGamma/>
                </a:srgbClr>
              </a:gs>
              <a:gs pos="50000">
                <a:srgbClr val="66FF66"/>
              </a:gs>
              <a:gs pos="100000">
                <a:srgbClr val="66FF66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0189" name="Rectangle 13"/>
          <p:cNvSpPr>
            <a:spLocks noChangeArrowheads="1"/>
          </p:cNvSpPr>
          <p:nvPr/>
        </p:nvSpPr>
        <p:spPr bwMode="auto">
          <a:xfrm>
            <a:off x="5035003" y="5515110"/>
            <a:ext cx="203200" cy="228600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0190" name="Rectangle 14"/>
          <p:cNvSpPr>
            <a:spLocks noChangeArrowheads="1"/>
          </p:cNvSpPr>
          <p:nvPr/>
        </p:nvSpPr>
        <p:spPr bwMode="auto">
          <a:xfrm>
            <a:off x="5441403" y="5515110"/>
            <a:ext cx="269875" cy="228600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0191" name="Rectangle 15"/>
          <p:cNvSpPr>
            <a:spLocks noChangeArrowheads="1"/>
          </p:cNvSpPr>
          <p:nvPr/>
        </p:nvSpPr>
        <p:spPr bwMode="auto">
          <a:xfrm>
            <a:off x="5238203" y="5515110"/>
            <a:ext cx="203200" cy="228600"/>
          </a:xfrm>
          <a:prstGeom prst="rect">
            <a:avLst/>
          </a:prstGeom>
          <a:gradFill rotWithShape="0">
            <a:gsLst>
              <a:gs pos="0">
                <a:srgbClr val="FF0000">
                  <a:gamma/>
                  <a:shade val="46275"/>
                  <a:invGamma/>
                </a:srgbClr>
              </a:gs>
              <a:gs pos="5000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0192" name="Rectangle 16"/>
          <p:cNvSpPr>
            <a:spLocks noChangeArrowheads="1"/>
          </p:cNvSpPr>
          <p:nvPr/>
        </p:nvSpPr>
        <p:spPr bwMode="auto">
          <a:xfrm>
            <a:off x="89940" y="5286510"/>
            <a:ext cx="3048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>
                <a:solidFill>
                  <a:srgbClr val="FF66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M13mp</a:t>
            </a:r>
            <a:r>
              <a:rPr lang="zh-CN" altLang="en-US">
                <a:solidFill>
                  <a:srgbClr val="FF66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系列载体</a:t>
            </a:r>
          </a:p>
        </p:txBody>
      </p:sp>
      <p:sp>
        <p:nvSpPr>
          <p:cNvPr id="690193" name="Line 17"/>
          <p:cNvSpPr>
            <a:spLocks noChangeShapeType="1"/>
          </p:cNvSpPr>
          <p:nvPr/>
        </p:nvSpPr>
        <p:spPr bwMode="auto">
          <a:xfrm flipH="1">
            <a:off x="5576340" y="581991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90194" name="Rectangle 18"/>
          <p:cNvSpPr>
            <a:spLocks noChangeArrowheads="1"/>
          </p:cNvSpPr>
          <p:nvPr/>
        </p:nvSpPr>
        <p:spPr bwMode="auto">
          <a:xfrm>
            <a:off x="5441403" y="5896110"/>
            <a:ext cx="13843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b="1" i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lacZ′</a:t>
            </a:r>
          </a:p>
        </p:txBody>
      </p:sp>
      <p:sp>
        <p:nvSpPr>
          <p:cNvPr id="690195" name="Line 19"/>
          <p:cNvSpPr>
            <a:spLocks noChangeShapeType="1"/>
          </p:cNvSpPr>
          <p:nvPr/>
        </p:nvSpPr>
        <p:spPr bwMode="auto">
          <a:xfrm flipH="1">
            <a:off x="5304878" y="581991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90196" name="Rectangle 20"/>
          <p:cNvSpPr>
            <a:spLocks noChangeArrowheads="1"/>
          </p:cNvSpPr>
          <p:nvPr/>
        </p:nvSpPr>
        <p:spPr bwMode="auto">
          <a:xfrm>
            <a:off x="3765003" y="5896110"/>
            <a:ext cx="167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polylinker</a:t>
            </a:r>
          </a:p>
        </p:txBody>
      </p:sp>
      <p:sp>
        <p:nvSpPr>
          <p:cNvPr id="21" name="矩形 20"/>
          <p:cNvSpPr/>
          <p:nvPr/>
        </p:nvSpPr>
        <p:spPr>
          <a:xfrm>
            <a:off x="224850" y="1154230"/>
            <a:ext cx="85593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     单链 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 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的酶切和连接是比较困难的，因此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M13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噬菌体在用作载体时是</a:t>
            </a:r>
            <a:r>
              <a:rPr lang="zh-CN" altLang="en-US" dirty="0" smtClean="0">
                <a:ea typeface="黑体" pitchFamily="49" charset="-122"/>
                <a:cs typeface="Times New Roman" pitchFamily="18" charset="0"/>
              </a:rPr>
              <a:t>利用其双链状态的</a:t>
            </a:r>
            <a:r>
              <a:rPr lang="en-US" altLang="zh-CN" dirty="0" smtClean="0">
                <a:ea typeface="黑体" pitchFamily="49" charset="-122"/>
                <a:cs typeface="Times New Roman" pitchFamily="18" charset="0"/>
              </a:rPr>
              <a:t>RF DNA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。</a:t>
            </a: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RF DNA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很容易从感染细胞中纯化出来，可以象质粒一样进行操作，并可通过转染再次导入大肠杆菌细胞。</a:t>
            </a:r>
            <a:endParaRPr lang="zh-CN" altLang="en-US" dirty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202" name="Picture 2" descr="Untitled-2"/>
          <p:cNvPicPr>
            <a:picLocks noChangeAspect="1" noChangeArrowheads="1"/>
          </p:cNvPicPr>
          <p:nvPr/>
        </p:nvPicPr>
        <p:blipFill>
          <a:blip r:embed="rId2" cstate="print">
            <a:lum bright="-24000" contrast="48000"/>
          </a:blip>
          <a:srcRect/>
          <a:stretch>
            <a:fillRect/>
          </a:stretch>
        </p:blipFill>
        <p:spPr bwMode="auto">
          <a:xfrm>
            <a:off x="1826578" y="304800"/>
            <a:ext cx="6040437" cy="6288088"/>
          </a:xfrm>
          <a:prstGeom prst="rect">
            <a:avLst/>
          </a:prstGeom>
          <a:noFill/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38100" y="0"/>
            <a:ext cx="18288000" cy="0"/>
            <a:chOff x="0" y="0"/>
            <a:chExt cx="11520" cy="0"/>
          </a:xfrm>
        </p:grpSpPr>
        <p:sp>
          <p:nvSpPr>
            <p:cNvPr id="691204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5760" cy="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91205" name="Rectangle 5"/>
            <p:cNvSpPr>
              <a:spLocks noChangeArrowheads="1"/>
            </p:cNvSpPr>
            <p:nvPr/>
          </p:nvSpPr>
          <p:spPr bwMode="auto">
            <a:xfrm>
              <a:off x="5760" y="0"/>
              <a:ext cx="5760" cy="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91206" name="Rectangle 6"/>
            <p:cNvSpPr>
              <a:spLocks noChangeArrowheads="1"/>
            </p:cNvSpPr>
            <p:nvPr/>
          </p:nvSpPr>
          <p:spPr bwMode="auto">
            <a:xfrm>
              <a:off x="0" y="0"/>
              <a:ext cx="5760" cy="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91207" name="Rectangle 7"/>
            <p:cNvSpPr>
              <a:spLocks noChangeArrowheads="1"/>
            </p:cNvSpPr>
            <p:nvPr/>
          </p:nvSpPr>
          <p:spPr bwMode="auto">
            <a:xfrm>
              <a:off x="5760" y="0"/>
              <a:ext cx="5760" cy="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691208" name="Text Box 8"/>
          <p:cNvSpPr txBox="1">
            <a:spLocks noChangeArrowheads="1"/>
          </p:cNvSpPr>
          <p:nvPr/>
        </p:nvSpPr>
        <p:spPr bwMode="auto">
          <a:xfrm>
            <a:off x="974725" y="608648"/>
            <a:ext cx="518795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kumimoji="1" lang="en-US" altLang="zh-CN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M13</a:t>
            </a:r>
            <a:r>
              <a:rPr kumimoji="1" lang="zh-CN" altLang="en-US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克隆载体</a:t>
            </a:r>
            <a:r>
              <a:rPr kumimoji="1" lang="en-US" altLang="zh-CN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MCS</a:t>
            </a:r>
            <a:r>
              <a:rPr kumimoji="1" lang="zh-CN" altLang="en-US" dirty="0">
                <a:solidFill>
                  <a:srgbClr val="FFFF00"/>
                </a:solidFill>
                <a:ea typeface="黑体" pitchFamily="49" charset="-122"/>
                <a:cs typeface="Times New Roman" pitchFamily="18" charset="0"/>
              </a:rPr>
              <a:t>与分子结构图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18288000" cy="0"/>
            <a:chOff x="0" y="0"/>
            <a:chExt cx="11520" cy="0"/>
          </a:xfrm>
        </p:grpSpPr>
        <p:sp>
          <p:nvSpPr>
            <p:cNvPr id="688131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88132" name="Rectangle 4"/>
            <p:cNvSpPr>
              <a:spLocks noChangeArrowheads="1"/>
            </p:cNvSpPr>
            <p:nvPr/>
          </p:nvSpPr>
          <p:spPr bwMode="auto">
            <a:xfrm>
              <a:off x="5760" y="0"/>
              <a:ext cx="5760" cy="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88133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5760" cy="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88134" name="Rectangle 6"/>
            <p:cNvSpPr>
              <a:spLocks noChangeArrowheads="1"/>
            </p:cNvSpPr>
            <p:nvPr/>
          </p:nvSpPr>
          <p:spPr bwMode="auto">
            <a:xfrm>
              <a:off x="5760" y="0"/>
              <a:ext cx="5760" cy="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544003" y="304800"/>
            <a:ext cx="5848350" cy="6483350"/>
            <a:chOff x="1337" y="0"/>
            <a:chExt cx="3684" cy="4084"/>
          </a:xfrm>
        </p:grpSpPr>
        <p:pic>
          <p:nvPicPr>
            <p:cNvPr id="688136" name="Picture 8" descr="Untitled-1"/>
            <p:cNvPicPr>
              <a:picLocks noChangeAspect="1" noChangeArrowheads="1"/>
            </p:cNvPicPr>
            <p:nvPr/>
          </p:nvPicPr>
          <p:blipFill>
            <a:blip r:embed="rId2" cstate="print">
              <a:lum contrast="6000"/>
            </a:blip>
            <a:srcRect/>
            <a:stretch>
              <a:fillRect/>
            </a:stretch>
          </p:blipFill>
          <p:spPr bwMode="auto">
            <a:xfrm>
              <a:off x="1344" y="0"/>
              <a:ext cx="3677" cy="3597"/>
            </a:xfrm>
            <a:prstGeom prst="rect">
              <a:avLst/>
            </a:prstGeom>
            <a:noFill/>
          </p:spPr>
        </p:pic>
        <p:sp>
          <p:nvSpPr>
            <p:cNvPr id="688137" name="Rectangle 9"/>
            <p:cNvSpPr>
              <a:spLocks noChangeArrowheads="1"/>
            </p:cNvSpPr>
            <p:nvPr/>
          </p:nvSpPr>
          <p:spPr bwMode="auto">
            <a:xfrm>
              <a:off x="2054" y="1305"/>
              <a:ext cx="595" cy="15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zh-CN" altLang="en-US" sz="1400" dirty="0" smtClean="0">
                  <a:solidFill>
                    <a:schemeClr val="bg2"/>
                  </a:solidFill>
                  <a:latin typeface="黑体" pitchFamily="49" charset="-122"/>
                  <a:ea typeface="黑体" pitchFamily="49" charset="-122"/>
                </a:rPr>
                <a:t>转染</a:t>
              </a:r>
              <a:endParaRPr lang="zh-CN" altLang="en-US" sz="1400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88138" name="Rectangle 10"/>
            <p:cNvSpPr>
              <a:spLocks noChangeArrowheads="1"/>
            </p:cNvSpPr>
            <p:nvPr/>
          </p:nvSpPr>
          <p:spPr bwMode="auto">
            <a:xfrm>
              <a:off x="3370" y="1315"/>
              <a:ext cx="729" cy="201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8139" name="Text Box 11"/>
            <p:cNvSpPr txBox="1">
              <a:spLocks noChangeArrowheads="1"/>
            </p:cNvSpPr>
            <p:nvPr/>
          </p:nvSpPr>
          <p:spPr bwMode="auto">
            <a:xfrm>
              <a:off x="1337" y="3561"/>
              <a:ext cx="3684" cy="52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1" hangingPunct="1"/>
              <a:r>
                <a:rPr lang="zh-CN" altLang="en-US" dirty="0" smtClean="0">
                  <a:ea typeface="黑体" pitchFamily="49" charset="-122"/>
                  <a:cs typeface="Times New Roman" pitchFamily="18" charset="0"/>
                </a:rPr>
                <a:t>感染：</a:t>
              </a:r>
              <a:r>
                <a:rPr lang="zh-CN" altLang="en-US" dirty="0" smtClean="0">
                  <a:solidFill>
                    <a:srgbClr val="FFC000"/>
                  </a:solidFill>
                  <a:ea typeface="黑体" pitchFamily="49" charset="-122"/>
                  <a:cs typeface="Times New Roman" pitchFamily="18" charset="0"/>
                </a:rPr>
                <a:t>仅雄性（</a:t>
              </a:r>
              <a:r>
                <a:rPr lang="en-US" altLang="zh-CN" dirty="0" smtClean="0">
                  <a:solidFill>
                    <a:srgbClr val="FFC000"/>
                  </a:solidFill>
                  <a:ea typeface="黑体" pitchFamily="49" charset="-122"/>
                  <a:cs typeface="Times New Roman" pitchFamily="18" charset="0"/>
                </a:rPr>
                <a:t>F</a:t>
              </a:r>
              <a:r>
                <a:rPr lang="en-US" altLang="zh-CN" baseline="30000" dirty="0" smtClean="0">
                  <a:solidFill>
                    <a:srgbClr val="FFC000"/>
                  </a:solidFill>
                  <a:ea typeface="黑体" pitchFamily="49" charset="-122"/>
                  <a:cs typeface="Times New Roman" pitchFamily="18" charset="0"/>
                </a:rPr>
                <a:t>+</a:t>
              </a:r>
              <a:r>
                <a:rPr lang="zh-CN" altLang="en-US" dirty="0" smtClean="0">
                  <a:solidFill>
                    <a:srgbClr val="FFC000"/>
                  </a:solidFill>
                  <a:ea typeface="黑体" pitchFamily="49" charset="-122"/>
                  <a:cs typeface="Times New Roman" pitchFamily="18" charset="0"/>
                </a:rPr>
                <a:t>）大肠杆菌</a:t>
              </a:r>
              <a:endPara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endParaRPr>
            </a:p>
            <a:p>
              <a:pPr algn="l" eaLnBrk="1" hangingPunct="1"/>
              <a:r>
                <a:rPr lang="zh-CN" altLang="en-US" dirty="0" smtClean="0">
                  <a:ea typeface="黑体" pitchFamily="49" charset="-122"/>
                  <a:cs typeface="Times New Roman" pitchFamily="18" charset="0"/>
                </a:rPr>
                <a:t>转染：</a:t>
              </a:r>
              <a:r>
                <a:rPr lang="zh-CN" altLang="en-US" dirty="0" smtClean="0">
                  <a:solidFill>
                    <a:srgbClr val="FFC000"/>
                  </a:solidFill>
                  <a:ea typeface="黑体" pitchFamily="49" charset="-122"/>
                  <a:cs typeface="Times New Roman" pitchFamily="18" charset="0"/>
                </a:rPr>
                <a:t>雄性（</a:t>
              </a:r>
              <a:r>
                <a:rPr lang="en-US" altLang="zh-CN" dirty="0" smtClean="0">
                  <a:solidFill>
                    <a:srgbClr val="FFC000"/>
                  </a:solidFill>
                  <a:ea typeface="黑体" pitchFamily="49" charset="-122"/>
                  <a:cs typeface="Times New Roman" pitchFamily="18" charset="0"/>
                </a:rPr>
                <a:t>F</a:t>
              </a:r>
              <a:r>
                <a:rPr lang="en-US" altLang="zh-CN" baseline="30000" dirty="0" smtClean="0">
                  <a:solidFill>
                    <a:srgbClr val="FFC000"/>
                  </a:solidFill>
                  <a:ea typeface="黑体" pitchFamily="49" charset="-122"/>
                  <a:cs typeface="Times New Roman" pitchFamily="18" charset="0"/>
                </a:rPr>
                <a:t>+</a:t>
              </a:r>
              <a:r>
                <a:rPr lang="zh-CN" altLang="en-US" dirty="0" smtClean="0">
                  <a:solidFill>
                    <a:srgbClr val="FFC000"/>
                  </a:solidFill>
                  <a:ea typeface="黑体" pitchFamily="49" charset="-122"/>
                  <a:cs typeface="Times New Roman" pitchFamily="18" charset="0"/>
                </a:rPr>
                <a:t>）和雌性（</a:t>
              </a:r>
              <a:r>
                <a:rPr lang="en-US" altLang="zh-CN" dirty="0" smtClean="0">
                  <a:solidFill>
                    <a:srgbClr val="FFC000"/>
                  </a:solidFill>
                  <a:ea typeface="黑体" pitchFamily="49" charset="-122"/>
                  <a:cs typeface="Times New Roman" pitchFamily="18" charset="0"/>
                </a:rPr>
                <a:t>F</a:t>
              </a:r>
              <a:r>
                <a:rPr lang="en-US" altLang="zh-CN" baseline="30000" dirty="0" smtClean="0">
                  <a:solidFill>
                    <a:srgbClr val="FFC000"/>
                  </a:solidFill>
                  <a:ea typeface="黑体" pitchFamily="49" charset="-122"/>
                  <a:cs typeface="Times New Roman" pitchFamily="18" charset="0"/>
                </a:rPr>
                <a:t>-</a:t>
              </a:r>
              <a:r>
                <a:rPr lang="zh-CN" altLang="en-US" dirty="0" smtClean="0">
                  <a:solidFill>
                    <a:srgbClr val="FFC000"/>
                  </a:solidFill>
                  <a:ea typeface="黑体" pitchFamily="49" charset="-122"/>
                  <a:cs typeface="Times New Roman" pitchFamily="18" charset="0"/>
                </a:rPr>
                <a:t>）大肠杆菌</a:t>
              </a:r>
              <a:endPara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ChangeArrowheads="1"/>
          </p:cNvSpPr>
          <p:nvPr/>
        </p:nvSpPr>
        <p:spPr bwMode="auto">
          <a:xfrm>
            <a:off x="609545" y="673858"/>
            <a:ext cx="522162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kumimoji="1" lang="en-US" altLang="zh-CN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M13 DNA</a:t>
            </a:r>
            <a:r>
              <a:rPr kumimoji="1"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载体的特点：</a:t>
            </a:r>
          </a:p>
        </p:txBody>
      </p:sp>
      <p:sp>
        <p:nvSpPr>
          <p:cNvPr id="692227" name="Rectangle 3"/>
          <p:cNvSpPr>
            <a:spLocks noChangeArrowheads="1"/>
          </p:cNvSpPr>
          <p:nvPr/>
        </p:nvSpPr>
        <p:spPr bwMode="auto">
          <a:xfrm>
            <a:off x="1145865" y="1689438"/>
            <a:ext cx="7315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克隆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的</a:t>
            </a:r>
            <a:r>
              <a:rPr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片段以特定单链的形式输出受体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细胞</a:t>
            </a:r>
            <a:endParaRPr lang="zh-CN" altLang="en-US" dirty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92229" name="Rectangle 5"/>
          <p:cNvSpPr>
            <a:spLocks noChangeArrowheads="1"/>
          </p:cNvSpPr>
          <p:nvPr/>
        </p:nvSpPr>
        <p:spPr bwMode="auto">
          <a:xfrm>
            <a:off x="1190835" y="2420628"/>
            <a:ext cx="3886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M13</a:t>
            </a:r>
            <a:r>
              <a:rPr lang="zh-CN" altLang="en-US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重组分子筛选简便</a:t>
            </a:r>
          </a:p>
        </p:txBody>
      </p:sp>
      <p:sp>
        <p:nvSpPr>
          <p:cNvPr id="692230" name="Rectangle 6"/>
          <p:cNvSpPr>
            <a:spLocks noChangeArrowheads="1"/>
          </p:cNvSpPr>
          <p:nvPr/>
        </p:nvSpPr>
        <p:spPr bwMode="auto">
          <a:xfrm>
            <a:off x="1732172" y="2928628"/>
            <a:ext cx="622760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被</a:t>
            </a:r>
            <a:r>
              <a:rPr lang="en-US" altLang="zh-CN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M13</a:t>
            </a:r>
            <a:r>
              <a:rPr lang="zh-CN" altLang="en-US" dirty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噬菌体感染的受体细胞生长缓慢，形成</a:t>
            </a:r>
            <a:r>
              <a:rPr lang="zh-CN" altLang="en-US" dirty="0" smtClean="0">
                <a:solidFill>
                  <a:srgbClr val="FF66CC"/>
                </a:solidFill>
                <a:ea typeface="黑体" pitchFamily="49" charset="-122"/>
                <a:cs typeface="Times New Roman" pitchFamily="18" charset="0"/>
              </a:rPr>
              <a:t>混浊斑，易于辨认挑选。而且重组分子越大，混浊斑的混浊度亦越大。 </a:t>
            </a: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endParaRPr lang="zh-CN" altLang="en-US" dirty="0">
              <a:solidFill>
                <a:srgbClr val="FF66CC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92233" name="Oval 9"/>
          <p:cNvSpPr>
            <a:spLocks noChangeArrowheads="1"/>
          </p:cNvSpPr>
          <p:nvPr/>
        </p:nvSpPr>
        <p:spPr bwMode="auto">
          <a:xfrm>
            <a:off x="716173" y="1858078"/>
            <a:ext cx="271462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2353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92234" name="Oval 10"/>
          <p:cNvSpPr>
            <a:spLocks noChangeArrowheads="1"/>
          </p:cNvSpPr>
          <p:nvPr/>
        </p:nvSpPr>
        <p:spPr bwMode="auto">
          <a:xfrm>
            <a:off x="716173" y="2608838"/>
            <a:ext cx="271462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2353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92235" name="Rectangle 11"/>
          <p:cNvSpPr>
            <a:spLocks noChangeArrowheads="1"/>
          </p:cNvSpPr>
          <p:nvPr/>
        </p:nvSpPr>
        <p:spPr bwMode="auto">
          <a:xfrm>
            <a:off x="1190835" y="4677478"/>
            <a:ext cx="7315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M13-DNA</a:t>
            </a:r>
            <a:r>
              <a:rPr lang="zh-CN" altLang="en-US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载体的最大缺陷是装载量小，只有</a:t>
            </a:r>
            <a:r>
              <a:rPr lang="en-US" altLang="zh-CN" dirty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1.5 kb</a:t>
            </a:r>
          </a:p>
        </p:txBody>
      </p:sp>
      <p:sp>
        <p:nvSpPr>
          <p:cNvPr id="692236" name="Oval 12"/>
          <p:cNvSpPr>
            <a:spLocks noChangeArrowheads="1"/>
          </p:cNvSpPr>
          <p:nvPr/>
        </p:nvSpPr>
        <p:spPr bwMode="auto">
          <a:xfrm>
            <a:off x="716173" y="4861108"/>
            <a:ext cx="271462" cy="304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2353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10" name="Rectangle 6"/>
          <p:cNvSpPr>
            <a:spLocks noChangeArrowheads="1"/>
          </p:cNvSpPr>
          <p:nvPr/>
        </p:nvSpPr>
        <p:spPr bwMode="auto">
          <a:xfrm>
            <a:off x="415460" y="1096467"/>
            <a:ext cx="6554788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buClr>
                <a:schemeClr val="tx2"/>
              </a:buClr>
            </a:pPr>
            <a:r>
              <a:rPr kumimoji="1" lang="en-US" altLang="zh-CN" sz="2800" dirty="0" smtClean="0">
                <a:ea typeface="黑体" pitchFamily="49" charset="-122"/>
                <a:cs typeface="Times New Roman" pitchFamily="18" charset="0"/>
              </a:rPr>
              <a:t>3.3 </a:t>
            </a:r>
            <a:r>
              <a:rPr kumimoji="1" lang="zh-CN" altLang="en-US" sz="2800" dirty="0" smtClean="0">
                <a:ea typeface="黑体" pitchFamily="49" charset="-122"/>
                <a:cs typeface="Times New Roman" pitchFamily="18" charset="0"/>
              </a:rPr>
              <a:t>植物</a:t>
            </a:r>
            <a:r>
              <a:rPr kumimoji="1" lang="zh-CN" altLang="en-US" sz="2800" dirty="0">
                <a:ea typeface="黑体" pitchFamily="49" charset="-122"/>
                <a:cs typeface="Times New Roman" pitchFamily="18" charset="0"/>
              </a:rPr>
              <a:t>基因工程载体</a:t>
            </a:r>
            <a:r>
              <a:rPr kumimoji="1" lang="en-US" altLang="zh-CN" sz="2800" dirty="0" smtClean="0">
                <a:ea typeface="黑体" pitchFamily="49" charset="-122"/>
                <a:cs typeface="Times New Roman" pitchFamily="18" charset="0"/>
              </a:rPr>
              <a:t>Ti</a:t>
            </a:r>
            <a:r>
              <a:rPr kumimoji="1" lang="zh-CN" altLang="en-US" sz="2800" dirty="0" smtClean="0">
                <a:ea typeface="黑体" pitchFamily="49" charset="-122"/>
                <a:cs typeface="Times New Roman" pitchFamily="18" charset="0"/>
              </a:rPr>
              <a:t>质粒</a:t>
            </a:r>
            <a:endParaRPr kumimoji="1" lang="zh-CN" altLang="en-US" sz="2800" dirty="0"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9688" y="2130356"/>
            <a:ext cx="80946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       几乎所有的双子叶植物尤其是豆科类植物的根部常常会形成根瘤，这是由于植物根部被一种革兰氏阴性土壤杆菌</a:t>
            </a:r>
            <a:r>
              <a:rPr lang="zh-CN" altLang="en-US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农杆根瘤菌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感染所致，其致瘤特性是由该菌细胞内的野生型 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Ti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Tumor-inducing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）质粒</a:t>
            </a:r>
            <a:r>
              <a:rPr lang="zh-CN" altLang="en-US" dirty="0" smtClean="0">
                <a:solidFill>
                  <a:srgbClr val="FFC000"/>
                </a:solidFill>
                <a:ea typeface="黑体" pitchFamily="49" charset="-122"/>
                <a:cs typeface="Times New Roman" pitchFamily="18" charset="0"/>
              </a:rPr>
              <a:t>介导的。 </a:t>
            </a:r>
            <a:endParaRPr lang="zh-CN" altLang="en-US" dirty="0">
              <a:solidFill>
                <a:srgbClr val="FFC000"/>
              </a:solidFill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018" name="Picture 2" descr="Ti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6618"/>
            <a:ext cx="9144000" cy="66214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Rectangle 2"/>
          <p:cNvSpPr>
            <a:spLocks noChangeArrowheads="1"/>
          </p:cNvSpPr>
          <p:nvPr/>
        </p:nvSpPr>
        <p:spPr bwMode="auto">
          <a:xfrm>
            <a:off x="-6660" y="197370"/>
            <a:ext cx="349937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kumimoji="1" lang="en-US" altLang="zh-CN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Ti </a:t>
            </a:r>
            <a:r>
              <a:rPr kumimoji="1"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质粒的结构与功能</a:t>
            </a:r>
          </a:p>
        </p:txBody>
      </p:sp>
      <p:sp>
        <p:nvSpPr>
          <p:cNvPr id="713731" name="Rectangle 3"/>
          <p:cNvSpPr>
            <a:spLocks noChangeArrowheads="1"/>
          </p:cNvSpPr>
          <p:nvPr/>
        </p:nvSpPr>
        <p:spPr bwMode="auto">
          <a:xfrm>
            <a:off x="3431108" y="457200"/>
            <a:ext cx="5554662" cy="61722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13732" name="Object 4"/>
          <p:cNvGraphicFramePr>
            <a:graphicFrameLocks noChangeAspect="1"/>
          </p:cNvGraphicFramePr>
          <p:nvPr/>
        </p:nvGraphicFramePr>
        <p:xfrm>
          <a:off x="3567633" y="533400"/>
          <a:ext cx="5349875" cy="5943600"/>
        </p:xfrm>
        <a:graphic>
          <a:graphicData uri="http://schemas.openxmlformats.org/presentationml/2006/ole">
            <p:oleObj spid="_x0000_s1026" name="ChemSketch" r:id="rId3" imgW="4258080" imgH="4187880" progId="ACD.ChemSketch.20">
              <p:embed/>
            </p:oleObj>
          </a:graphicData>
        </a:graphic>
      </p:graphicFrame>
      <p:sp>
        <p:nvSpPr>
          <p:cNvPr id="713734" name="Rectangle 6"/>
          <p:cNvSpPr>
            <a:spLocks noChangeArrowheads="1"/>
          </p:cNvSpPr>
          <p:nvPr/>
        </p:nvSpPr>
        <p:spPr bwMode="auto">
          <a:xfrm>
            <a:off x="8104708" y="4191000"/>
            <a:ext cx="881062" cy="6858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3735" name="Rectangle 7"/>
          <p:cNvSpPr>
            <a:spLocks noChangeArrowheads="1"/>
          </p:cNvSpPr>
          <p:nvPr/>
        </p:nvSpPr>
        <p:spPr bwMode="auto">
          <a:xfrm>
            <a:off x="3974033" y="3962400"/>
            <a:ext cx="338137" cy="381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3736" name="Rectangle 8"/>
          <p:cNvSpPr>
            <a:spLocks noChangeArrowheads="1"/>
          </p:cNvSpPr>
          <p:nvPr/>
        </p:nvSpPr>
        <p:spPr bwMode="auto">
          <a:xfrm>
            <a:off x="4853508" y="5867400"/>
            <a:ext cx="2235200" cy="6096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13737" name="Object 9"/>
          <p:cNvGraphicFramePr>
            <a:graphicFrameLocks noChangeAspect="1"/>
          </p:cNvGraphicFramePr>
          <p:nvPr/>
        </p:nvGraphicFramePr>
        <p:xfrm>
          <a:off x="3905770" y="3886200"/>
          <a:ext cx="474663" cy="533400"/>
        </p:xfrm>
        <a:graphic>
          <a:graphicData uri="http://schemas.openxmlformats.org/presentationml/2006/ole">
            <p:oleObj spid="_x0000_s1027" name="ChemSketch" r:id="rId4" imgW="396360" imgH="414360" progId="ACD.ChemSketch.20">
              <p:embed/>
            </p:oleObj>
          </a:graphicData>
        </a:graphic>
      </p:graphicFrame>
      <p:graphicFrame>
        <p:nvGraphicFramePr>
          <p:cNvPr id="713738" name="Object 10"/>
          <p:cNvGraphicFramePr>
            <a:graphicFrameLocks noChangeAspect="1"/>
          </p:cNvGraphicFramePr>
          <p:nvPr/>
        </p:nvGraphicFramePr>
        <p:xfrm>
          <a:off x="8038033" y="4191000"/>
          <a:ext cx="901700" cy="533400"/>
        </p:xfrm>
        <a:graphic>
          <a:graphicData uri="http://schemas.openxmlformats.org/presentationml/2006/ole">
            <p:oleObj spid="_x0000_s1028" name="ChemSketch" r:id="rId5" imgW="862560" imgH="414360" progId="ACD.ChemSketch.20">
              <p:embed/>
            </p:oleObj>
          </a:graphicData>
        </a:graphic>
      </p:graphicFrame>
      <p:graphicFrame>
        <p:nvGraphicFramePr>
          <p:cNvPr id="713739" name="Object 11"/>
          <p:cNvGraphicFramePr>
            <a:graphicFrameLocks noChangeAspect="1"/>
          </p:cNvGraphicFramePr>
          <p:nvPr/>
        </p:nvGraphicFramePr>
        <p:xfrm>
          <a:off x="5193233" y="5834063"/>
          <a:ext cx="1422400" cy="566737"/>
        </p:xfrm>
        <a:graphic>
          <a:graphicData uri="http://schemas.openxmlformats.org/presentationml/2006/ole">
            <p:oleObj spid="_x0000_s1029" name="ChemSketch" r:id="rId6" imgW="1234440" imgH="414360" progId="ACD.ChemSketch.20">
              <p:embed/>
            </p:oleObj>
          </a:graphicData>
        </a:graphic>
      </p:graphicFrame>
      <p:sp>
        <p:nvSpPr>
          <p:cNvPr id="713740" name="Rectangle 12"/>
          <p:cNvSpPr>
            <a:spLocks noChangeArrowheads="1"/>
          </p:cNvSpPr>
          <p:nvPr/>
        </p:nvSpPr>
        <p:spPr bwMode="auto">
          <a:xfrm>
            <a:off x="308130" y="1013793"/>
            <a:ext cx="304800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dirty="0">
                <a:solidFill>
                  <a:srgbClr val="FFC000"/>
                </a:solidFill>
                <a:latin typeface="Arial" charset="0"/>
                <a:ea typeface="黑体" pitchFamily="2" charset="-122"/>
              </a:rPr>
              <a:t>整个质粒 </a:t>
            </a:r>
            <a:r>
              <a:rPr lang="en-US" altLang="zh-CN" sz="2000" dirty="0">
                <a:solidFill>
                  <a:srgbClr val="FFC000"/>
                </a:solidFill>
                <a:latin typeface="Arial" charset="0"/>
                <a:ea typeface="黑体" pitchFamily="2" charset="-122"/>
              </a:rPr>
              <a:t>160 - 240 kb</a:t>
            </a:r>
          </a:p>
        </p:txBody>
      </p:sp>
      <p:graphicFrame>
        <p:nvGraphicFramePr>
          <p:cNvPr id="713741" name="Object 13"/>
          <p:cNvGraphicFramePr>
            <a:graphicFrameLocks noChangeAspect="1"/>
          </p:cNvGraphicFramePr>
          <p:nvPr/>
        </p:nvGraphicFramePr>
        <p:xfrm>
          <a:off x="5463108" y="2819400"/>
          <a:ext cx="812800" cy="533400"/>
        </p:xfrm>
        <a:graphic>
          <a:graphicData uri="http://schemas.openxmlformats.org/presentationml/2006/ole">
            <p:oleObj spid="_x0000_s1030" name="ChemSketch" r:id="rId7" imgW="783360" imgH="438840" progId="ACD.ChemSketch.20">
              <p:embed/>
            </p:oleObj>
          </a:graphicData>
        </a:graphic>
      </p:graphicFrame>
      <p:sp>
        <p:nvSpPr>
          <p:cNvPr id="713742" name="Rectangle 14"/>
          <p:cNvSpPr>
            <a:spLocks noChangeArrowheads="1"/>
          </p:cNvSpPr>
          <p:nvPr/>
        </p:nvSpPr>
        <p:spPr bwMode="auto">
          <a:xfrm>
            <a:off x="308130" y="1585293"/>
            <a:ext cx="304800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>
                <a:solidFill>
                  <a:srgbClr val="FFC000"/>
                </a:solidFill>
                <a:latin typeface="Arial" charset="0"/>
                <a:ea typeface="黑体" pitchFamily="2" charset="-122"/>
              </a:rPr>
              <a:t>其中 </a:t>
            </a:r>
            <a:r>
              <a:rPr lang="en-US" altLang="zh-CN" sz="2000">
                <a:solidFill>
                  <a:srgbClr val="FFC000"/>
                </a:solidFill>
                <a:latin typeface="Arial" charset="0"/>
                <a:ea typeface="黑体" pitchFamily="2" charset="-122"/>
              </a:rPr>
              <a:t>T-DNA 12 - 24 kb</a:t>
            </a:r>
          </a:p>
        </p:txBody>
      </p:sp>
      <p:sp>
        <p:nvSpPr>
          <p:cNvPr id="713743" name="Rectangle 15"/>
          <p:cNvSpPr>
            <a:spLocks noChangeArrowheads="1"/>
          </p:cNvSpPr>
          <p:nvPr/>
        </p:nvSpPr>
        <p:spPr bwMode="auto">
          <a:xfrm>
            <a:off x="308130" y="2156793"/>
            <a:ext cx="304800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 i="1" dirty="0" err="1">
                <a:solidFill>
                  <a:srgbClr val="FFC000"/>
                </a:solidFill>
                <a:latin typeface="Arial" charset="0"/>
                <a:ea typeface="黑体" pitchFamily="2" charset="-122"/>
              </a:rPr>
              <a:t>tms</a:t>
            </a:r>
            <a:r>
              <a:rPr lang="en-US" altLang="zh-CN" sz="2000" i="1" dirty="0">
                <a:solidFill>
                  <a:srgbClr val="FFC000"/>
                </a:solidFill>
                <a:latin typeface="Arial" charset="0"/>
                <a:ea typeface="黑体" pitchFamily="2" charset="-122"/>
              </a:rPr>
              <a:t> </a:t>
            </a:r>
            <a:r>
              <a:rPr lang="zh-CN" altLang="en-US" sz="2000" dirty="0">
                <a:solidFill>
                  <a:srgbClr val="FFC000"/>
                </a:solidFill>
                <a:latin typeface="Arial" charset="0"/>
                <a:ea typeface="黑体" pitchFamily="2" charset="-122"/>
              </a:rPr>
              <a:t>的编码产物负责：</a:t>
            </a:r>
          </a:p>
        </p:txBody>
      </p:sp>
      <p:sp>
        <p:nvSpPr>
          <p:cNvPr id="713744" name="Rectangle 16"/>
          <p:cNvSpPr>
            <a:spLocks noChangeArrowheads="1"/>
          </p:cNvSpPr>
          <p:nvPr/>
        </p:nvSpPr>
        <p:spPr bwMode="auto">
          <a:xfrm>
            <a:off x="317647" y="2698313"/>
            <a:ext cx="304800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dirty="0">
                <a:solidFill>
                  <a:srgbClr val="FFC000"/>
                </a:solidFill>
                <a:latin typeface="Arial" charset="0"/>
                <a:ea typeface="黑体" pitchFamily="2" charset="-122"/>
              </a:rPr>
              <a:t>合成吲哚乙酸</a:t>
            </a:r>
          </a:p>
        </p:txBody>
      </p:sp>
      <p:sp>
        <p:nvSpPr>
          <p:cNvPr id="713745" name="Rectangle 17"/>
          <p:cNvSpPr>
            <a:spLocks noChangeArrowheads="1"/>
          </p:cNvSpPr>
          <p:nvPr/>
        </p:nvSpPr>
        <p:spPr bwMode="auto">
          <a:xfrm>
            <a:off x="308130" y="3299793"/>
            <a:ext cx="304800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 i="1">
                <a:solidFill>
                  <a:srgbClr val="FFC000"/>
                </a:solidFill>
                <a:latin typeface="Arial" charset="0"/>
                <a:ea typeface="黑体" pitchFamily="2" charset="-122"/>
              </a:rPr>
              <a:t>tmr </a:t>
            </a:r>
            <a:r>
              <a:rPr lang="zh-CN" altLang="en-US" sz="2000">
                <a:solidFill>
                  <a:srgbClr val="FFC000"/>
                </a:solidFill>
                <a:latin typeface="Arial" charset="0"/>
                <a:ea typeface="黑体" pitchFamily="2" charset="-122"/>
              </a:rPr>
              <a:t>的编码产物负责：</a:t>
            </a:r>
          </a:p>
        </p:txBody>
      </p:sp>
      <p:sp>
        <p:nvSpPr>
          <p:cNvPr id="713746" name="Rectangle 18"/>
          <p:cNvSpPr>
            <a:spLocks noChangeArrowheads="1"/>
          </p:cNvSpPr>
          <p:nvPr/>
        </p:nvSpPr>
        <p:spPr bwMode="auto">
          <a:xfrm>
            <a:off x="310603" y="3871293"/>
            <a:ext cx="304800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dirty="0">
                <a:solidFill>
                  <a:srgbClr val="FFC000"/>
                </a:solidFill>
                <a:latin typeface="Arial" charset="0"/>
                <a:ea typeface="黑体" pitchFamily="2" charset="-122"/>
              </a:rPr>
              <a:t>合成植物分裂素</a:t>
            </a:r>
          </a:p>
        </p:txBody>
      </p:sp>
      <p:sp>
        <p:nvSpPr>
          <p:cNvPr id="713747" name="Rectangle 19"/>
          <p:cNvSpPr>
            <a:spLocks noChangeArrowheads="1"/>
          </p:cNvSpPr>
          <p:nvPr/>
        </p:nvSpPr>
        <p:spPr bwMode="auto">
          <a:xfrm>
            <a:off x="308130" y="4442793"/>
            <a:ext cx="304800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 i="1">
                <a:solidFill>
                  <a:srgbClr val="FFC000"/>
                </a:solidFill>
                <a:latin typeface="Arial" charset="0"/>
                <a:ea typeface="黑体" pitchFamily="2" charset="-122"/>
              </a:rPr>
              <a:t>tmt </a:t>
            </a:r>
            <a:r>
              <a:rPr lang="zh-CN" altLang="en-US" sz="2000">
                <a:solidFill>
                  <a:srgbClr val="FFC000"/>
                </a:solidFill>
                <a:latin typeface="Arial" charset="0"/>
                <a:ea typeface="黑体" pitchFamily="2" charset="-122"/>
              </a:rPr>
              <a:t>的编码产物负责：</a:t>
            </a:r>
          </a:p>
        </p:txBody>
      </p:sp>
      <p:sp>
        <p:nvSpPr>
          <p:cNvPr id="713748" name="Rectangle 20"/>
          <p:cNvSpPr>
            <a:spLocks noChangeArrowheads="1"/>
          </p:cNvSpPr>
          <p:nvPr/>
        </p:nvSpPr>
        <p:spPr bwMode="auto">
          <a:xfrm>
            <a:off x="311305" y="5014293"/>
            <a:ext cx="304800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dirty="0">
                <a:solidFill>
                  <a:srgbClr val="FFC000"/>
                </a:solidFill>
                <a:latin typeface="Arial" charset="0"/>
                <a:ea typeface="黑体" pitchFamily="2" charset="-122"/>
              </a:rPr>
              <a:t>合成氨基酸衍生物</a:t>
            </a:r>
          </a:p>
        </p:txBody>
      </p:sp>
      <p:sp>
        <p:nvSpPr>
          <p:cNvPr id="713749" name="Rectangle 21"/>
          <p:cNvSpPr>
            <a:spLocks noChangeArrowheads="1"/>
          </p:cNvSpPr>
          <p:nvPr/>
        </p:nvSpPr>
        <p:spPr bwMode="auto">
          <a:xfrm>
            <a:off x="311305" y="5585793"/>
            <a:ext cx="304800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dirty="0">
                <a:solidFill>
                  <a:srgbClr val="FFC000"/>
                </a:solidFill>
                <a:latin typeface="Arial" charset="0"/>
                <a:ea typeface="黑体" pitchFamily="2" charset="-122"/>
              </a:rPr>
              <a:t>冠瘿碱</a:t>
            </a: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5" name="Rectangle 3"/>
          <p:cNvSpPr>
            <a:spLocks noChangeArrowheads="1"/>
          </p:cNvSpPr>
          <p:nvPr/>
        </p:nvSpPr>
        <p:spPr bwMode="auto">
          <a:xfrm>
            <a:off x="4064000" y="0"/>
            <a:ext cx="4876800" cy="6858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4756" name="Rectangle 4"/>
          <p:cNvSpPr>
            <a:spLocks noChangeArrowheads="1"/>
          </p:cNvSpPr>
          <p:nvPr/>
        </p:nvSpPr>
        <p:spPr bwMode="auto">
          <a:xfrm>
            <a:off x="458029" y="659023"/>
            <a:ext cx="3529355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dirty="0">
                <a:solidFill>
                  <a:srgbClr val="FF9900"/>
                </a:solidFill>
                <a:latin typeface="Arial" charset="0"/>
                <a:ea typeface="黑体" pitchFamily="2" charset="-122"/>
              </a:rPr>
              <a:t>Ti </a:t>
            </a:r>
            <a:r>
              <a:rPr lang="zh-CN" altLang="en-US" dirty="0">
                <a:solidFill>
                  <a:srgbClr val="FF9900"/>
                </a:solidFill>
                <a:latin typeface="Arial" charset="0"/>
                <a:ea typeface="黑体" pitchFamily="2" charset="-122"/>
              </a:rPr>
              <a:t>质粒致瘤的分子机制</a:t>
            </a:r>
          </a:p>
        </p:txBody>
      </p:sp>
      <p:sp>
        <p:nvSpPr>
          <p:cNvPr id="714757" name="Rectangle 5"/>
          <p:cNvSpPr>
            <a:spLocks noChangeArrowheads="1"/>
          </p:cNvSpPr>
          <p:nvPr/>
        </p:nvSpPr>
        <p:spPr bwMode="auto">
          <a:xfrm>
            <a:off x="203200" y="1509713"/>
            <a:ext cx="3725863" cy="46812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损伤的植物根部会分泌出乙酰丁香酸和羟基乙酰丁香酸，它们能诱导</a:t>
            </a:r>
            <a:r>
              <a:rPr lang="en-US" altLang="zh-CN" sz="2000" dirty="0">
                <a:solidFill>
                  <a:schemeClr val="bg1"/>
                </a:solidFill>
                <a:latin typeface="Arial" charset="0"/>
                <a:ea typeface="黑体" pitchFamily="2" charset="-122"/>
              </a:rPr>
              <a:t>Ti</a:t>
            </a:r>
            <a:r>
              <a:rPr lang="zh-CN" altLang="en-US" sz="20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质粒上的</a:t>
            </a:r>
            <a:r>
              <a:rPr lang="en-US" altLang="zh-CN" sz="2000" i="1" dirty="0" err="1">
                <a:solidFill>
                  <a:srgbClr val="FF00FF"/>
                </a:solidFill>
                <a:latin typeface="Arial" charset="0"/>
                <a:ea typeface="黑体" pitchFamily="2" charset="-122"/>
              </a:rPr>
              <a:t>vir</a:t>
            </a:r>
            <a:r>
              <a:rPr lang="zh-CN" altLang="en-US" sz="20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基因以及根瘤菌染色体上的一个操纵子表达。</a:t>
            </a:r>
            <a:r>
              <a:rPr lang="en-US" altLang="zh-CN" sz="2000" i="1" dirty="0" err="1">
                <a:solidFill>
                  <a:srgbClr val="FF00FF"/>
                </a:solidFill>
                <a:latin typeface="Arial" charset="0"/>
                <a:ea typeface="黑体" pitchFamily="2" charset="-122"/>
              </a:rPr>
              <a:t>vir</a:t>
            </a:r>
            <a:r>
              <a:rPr lang="zh-CN" altLang="en-US" sz="20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基因产物将</a:t>
            </a:r>
            <a:r>
              <a:rPr lang="en-US" altLang="zh-CN" sz="2000" dirty="0">
                <a:solidFill>
                  <a:schemeClr val="bg1"/>
                </a:solidFill>
                <a:latin typeface="Arial" charset="0"/>
                <a:ea typeface="黑体" pitchFamily="2" charset="-122"/>
              </a:rPr>
              <a:t>Ti</a:t>
            </a:r>
            <a:r>
              <a:rPr lang="zh-CN" altLang="en-US" sz="20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质粒上的</a:t>
            </a:r>
            <a:r>
              <a:rPr lang="en-US" altLang="zh-CN" sz="2000" dirty="0">
                <a:solidFill>
                  <a:srgbClr val="FF00FF"/>
                </a:solidFill>
                <a:latin typeface="Arial" charset="0"/>
                <a:ea typeface="黑体" pitchFamily="2" charset="-122"/>
              </a:rPr>
              <a:t>T-DNA</a:t>
            </a:r>
            <a:r>
              <a:rPr lang="zh-CN" altLang="en-US" sz="20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单链切下，而根瘤菌染色体上的操纵子表达产物则与单链</a:t>
            </a:r>
            <a:r>
              <a:rPr lang="en-US" altLang="zh-CN" sz="2000" dirty="0">
                <a:solidFill>
                  <a:srgbClr val="FF00FF"/>
                </a:solidFill>
                <a:latin typeface="Arial" charset="0"/>
                <a:ea typeface="黑体" pitchFamily="2" charset="-122"/>
              </a:rPr>
              <a:t>T-DNA</a:t>
            </a:r>
            <a:r>
              <a:rPr lang="zh-CN" altLang="en-US" sz="20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结合形成复合物，后者转化植物根部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细胞，并</a:t>
            </a:r>
            <a:r>
              <a:rPr lang="zh-CN" altLang="en-US" sz="2000" u="sng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整合入到植物基因组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。</a:t>
            </a:r>
            <a:endParaRPr lang="zh-CN" altLang="en-US" sz="2000" dirty="0">
              <a:solidFill>
                <a:schemeClr val="bg1"/>
              </a:solidFill>
              <a:latin typeface="Arial" charset="0"/>
              <a:ea typeface="黑体" pitchFamily="2" charset="-122"/>
            </a:endParaRPr>
          </a:p>
        </p:txBody>
      </p:sp>
      <p:graphicFrame>
        <p:nvGraphicFramePr>
          <p:cNvPr id="714758" name="Object 6"/>
          <p:cNvGraphicFramePr>
            <a:graphicFrameLocks noChangeAspect="1"/>
          </p:cNvGraphicFramePr>
          <p:nvPr/>
        </p:nvGraphicFramePr>
        <p:xfrm>
          <a:off x="4470400" y="152400"/>
          <a:ext cx="3860800" cy="6553200"/>
        </p:xfrm>
        <a:graphic>
          <a:graphicData uri="http://schemas.openxmlformats.org/presentationml/2006/ole">
            <p:oleObj spid="_x0000_s2050" name="ChemSketch" r:id="rId3" imgW="5970960" imgH="9217080" progId="ACD.ChemSketch.20">
              <p:embed/>
            </p:oleObj>
          </a:graphicData>
        </a:graphic>
      </p:graphicFrame>
      <p:sp>
        <p:nvSpPr>
          <p:cNvPr id="714759" name="Rectangle 7"/>
          <p:cNvSpPr>
            <a:spLocks noChangeArrowheads="1"/>
          </p:cNvSpPr>
          <p:nvPr/>
        </p:nvSpPr>
        <p:spPr bwMode="auto">
          <a:xfrm>
            <a:off x="4198938" y="1371600"/>
            <a:ext cx="1152525" cy="2286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4760" name="Rectangle 8"/>
          <p:cNvSpPr>
            <a:spLocks noChangeArrowheads="1"/>
          </p:cNvSpPr>
          <p:nvPr/>
        </p:nvSpPr>
        <p:spPr bwMode="auto">
          <a:xfrm>
            <a:off x="7383463" y="228600"/>
            <a:ext cx="1082675" cy="3048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4761" name="Rectangle 9"/>
          <p:cNvSpPr>
            <a:spLocks noChangeArrowheads="1"/>
          </p:cNvSpPr>
          <p:nvPr/>
        </p:nvSpPr>
        <p:spPr bwMode="auto">
          <a:xfrm>
            <a:off x="7315200" y="1371600"/>
            <a:ext cx="1150938" cy="2286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4762" name="Rectangle 10"/>
          <p:cNvSpPr>
            <a:spLocks noChangeArrowheads="1"/>
          </p:cNvSpPr>
          <p:nvPr/>
        </p:nvSpPr>
        <p:spPr bwMode="auto">
          <a:xfrm>
            <a:off x="7383463" y="4267200"/>
            <a:ext cx="812800" cy="2286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4763" name="Rectangle 11"/>
          <p:cNvSpPr>
            <a:spLocks noChangeArrowheads="1"/>
          </p:cNvSpPr>
          <p:nvPr/>
        </p:nvSpPr>
        <p:spPr bwMode="auto">
          <a:xfrm>
            <a:off x="4538663" y="2438400"/>
            <a:ext cx="1150937" cy="3048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4764" name="Rectangle 12"/>
          <p:cNvSpPr>
            <a:spLocks noChangeArrowheads="1"/>
          </p:cNvSpPr>
          <p:nvPr/>
        </p:nvSpPr>
        <p:spPr bwMode="auto">
          <a:xfrm>
            <a:off x="6570663" y="2971800"/>
            <a:ext cx="744537" cy="2286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14765" name="Object 13"/>
          <p:cNvGraphicFramePr>
            <a:graphicFrameLocks noChangeAspect="1"/>
          </p:cNvGraphicFramePr>
          <p:nvPr/>
        </p:nvGraphicFramePr>
        <p:xfrm>
          <a:off x="7383463" y="152400"/>
          <a:ext cx="890587" cy="414338"/>
        </p:xfrm>
        <a:graphic>
          <a:graphicData uri="http://schemas.openxmlformats.org/presentationml/2006/ole">
            <p:oleObj spid="_x0000_s2051" name="ChemSketch" r:id="rId4" imgW="1002960" imgH="414360" progId="ACD.ChemSketch.20">
              <p:embed/>
            </p:oleObj>
          </a:graphicData>
        </a:graphic>
      </p:graphicFrame>
      <p:graphicFrame>
        <p:nvGraphicFramePr>
          <p:cNvPr id="714766" name="Object 14"/>
          <p:cNvGraphicFramePr>
            <a:graphicFrameLocks noChangeAspect="1"/>
          </p:cNvGraphicFramePr>
          <p:nvPr/>
        </p:nvGraphicFramePr>
        <p:xfrm>
          <a:off x="4164013" y="1262063"/>
          <a:ext cx="1119187" cy="414337"/>
        </p:xfrm>
        <a:graphic>
          <a:graphicData uri="http://schemas.openxmlformats.org/presentationml/2006/ole">
            <p:oleObj spid="_x0000_s2052" name="ChemSketch" r:id="rId5" imgW="1258920" imgH="414360" progId="ACD.ChemSketch.20">
              <p:embed/>
            </p:oleObj>
          </a:graphicData>
        </a:graphic>
      </p:graphicFrame>
      <p:graphicFrame>
        <p:nvGraphicFramePr>
          <p:cNvPr id="714767" name="Object 15"/>
          <p:cNvGraphicFramePr>
            <a:graphicFrameLocks noChangeAspect="1"/>
          </p:cNvGraphicFramePr>
          <p:nvPr/>
        </p:nvGraphicFramePr>
        <p:xfrm>
          <a:off x="7469188" y="1262063"/>
          <a:ext cx="1403350" cy="414337"/>
        </p:xfrm>
        <a:graphic>
          <a:graphicData uri="http://schemas.openxmlformats.org/presentationml/2006/ole">
            <p:oleObj spid="_x0000_s2053" name="ChemSketch" r:id="rId6" imgW="1578960" imgH="414360" progId="ACD.ChemSketch.20">
              <p:embed/>
            </p:oleObj>
          </a:graphicData>
        </a:graphic>
      </p:graphicFrame>
      <p:graphicFrame>
        <p:nvGraphicFramePr>
          <p:cNvPr id="714768" name="Object 16"/>
          <p:cNvGraphicFramePr>
            <a:graphicFrameLocks noChangeAspect="1"/>
          </p:cNvGraphicFramePr>
          <p:nvPr/>
        </p:nvGraphicFramePr>
        <p:xfrm>
          <a:off x="6977063" y="6172200"/>
          <a:ext cx="871537" cy="414338"/>
        </p:xfrm>
        <a:graphic>
          <a:graphicData uri="http://schemas.openxmlformats.org/presentationml/2006/ole">
            <p:oleObj spid="_x0000_s2054" name="ChemSketch" r:id="rId7" imgW="981360" imgH="414360" progId="ACD.ChemSketch.20">
              <p:embed/>
            </p:oleObj>
          </a:graphicData>
        </a:graphic>
      </p:graphicFrame>
      <p:graphicFrame>
        <p:nvGraphicFramePr>
          <p:cNvPr id="714769" name="Object 17"/>
          <p:cNvGraphicFramePr>
            <a:graphicFrameLocks noChangeAspect="1"/>
          </p:cNvGraphicFramePr>
          <p:nvPr/>
        </p:nvGraphicFramePr>
        <p:xfrm>
          <a:off x="6604000" y="2890838"/>
          <a:ext cx="871538" cy="438150"/>
        </p:xfrm>
        <a:graphic>
          <a:graphicData uri="http://schemas.openxmlformats.org/presentationml/2006/ole">
            <p:oleObj spid="_x0000_s2055" name="ChemSketch" r:id="rId8" imgW="981360" imgH="438840" progId="ACD.ChemSketch.20">
              <p:embed/>
            </p:oleObj>
          </a:graphicData>
        </a:graphic>
      </p:graphicFrame>
      <p:graphicFrame>
        <p:nvGraphicFramePr>
          <p:cNvPr id="714770" name="Object 18"/>
          <p:cNvGraphicFramePr>
            <a:graphicFrameLocks noChangeAspect="1"/>
          </p:cNvGraphicFramePr>
          <p:nvPr/>
        </p:nvGraphicFramePr>
        <p:xfrm>
          <a:off x="7526338" y="4133850"/>
          <a:ext cx="1143000" cy="438150"/>
        </p:xfrm>
        <a:graphic>
          <a:graphicData uri="http://schemas.openxmlformats.org/presentationml/2006/ole">
            <p:oleObj spid="_x0000_s2056" name="ChemSketch" r:id="rId9" imgW="1286280" imgH="438840" progId="ACD.ChemSketch.20">
              <p:embed/>
            </p:oleObj>
          </a:graphicData>
        </a:graphic>
      </p:graphicFrame>
      <p:graphicFrame>
        <p:nvGraphicFramePr>
          <p:cNvPr id="714771" name="Object 19"/>
          <p:cNvGraphicFramePr>
            <a:graphicFrameLocks noChangeAspect="1"/>
          </p:cNvGraphicFramePr>
          <p:nvPr/>
        </p:nvGraphicFramePr>
        <p:xfrm>
          <a:off x="4808538" y="2286000"/>
          <a:ext cx="1077912" cy="414338"/>
        </p:xfrm>
        <a:graphic>
          <a:graphicData uri="http://schemas.openxmlformats.org/presentationml/2006/ole">
            <p:oleObj spid="_x0000_s2057" name="ChemSketch" r:id="rId10" imgW="1213200" imgH="414360" progId="ACD.ChemSketch.20">
              <p:embed/>
            </p:oleObj>
          </a:graphicData>
        </a:graphic>
      </p:graphicFrame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ChangeArrowheads="1"/>
          </p:cNvSpPr>
          <p:nvPr/>
        </p:nvSpPr>
        <p:spPr bwMode="auto">
          <a:xfrm>
            <a:off x="233180" y="137410"/>
            <a:ext cx="331946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</a:pPr>
            <a:r>
              <a:rPr kumimoji="1" lang="en-US" altLang="zh-CN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Ti </a:t>
            </a:r>
            <a:r>
              <a:rPr kumimoji="1" lang="zh-CN" altLang="en-US" sz="2800" dirty="0">
                <a:solidFill>
                  <a:schemeClr val="accent1"/>
                </a:solidFill>
                <a:ea typeface="黑体" pitchFamily="49" charset="-122"/>
                <a:cs typeface="Times New Roman" pitchFamily="18" charset="0"/>
              </a:rPr>
              <a:t>质粒的改造</a:t>
            </a:r>
          </a:p>
        </p:txBody>
      </p:sp>
      <p:sp>
        <p:nvSpPr>
          <p:cNvPr id="717827" name="Rectangle 3"/>
          <p:cNvSpPr>
            <a:spLocks noChangeArrowheads="1"/>
          </p:cNvSpPr>
          <p:nvPr/>
        </p:nvSpPr>
        <p:spPr bwMode="auto">
          <a:xfrm>
            <a:off x="744538" y="990600"/>
            <a:ext cx="8128000" cy="11430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除去</a:t>
            </a:r>
            <a:r>
              <a:rPr lang="en-US" altLang="zh-CN" sz="2000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T-DNA</a:t>
            </a:r>
            <a:r>
              <a:rPr lang="zh-CN" altLang="en-US" sz="2000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上的生长素（</a:t>
            </a:r>
            <a:r>
              <a:rPr lang="en-US" altLang="zh-CN" sz="2000" i="1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tms</a:t>
            </a:r>
            <a:r>
              <a:rPr lang="zh-CN" altLang="en-US" sz="2000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）和分裂素（</a:t>
            </a:r>
            <a:r>
              <a:rPr lang="en-US" altLang="zh-CN" sz="2000" i="1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tmr</a:t>
            </a:r>
            <a:r>
              <a:rPr lang="zh-CN" altLang="en-US" sz="2000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）生物合成基因，因为大量的生长素和分裂素会抑止细胞再生长为整株植物； </a:t>
            </a:r>
          </a:p>
        </p:txBody>
      </p:sp>
      <p:sp>
        <p:nvSpPr>
          <p:cNvPr id="717828" name="Rectangle 4"/>
          <p:cNvSpPr>
            <a:spLocks noChangeArrowheads="1"/>
          </p:cNvSpPr>
          <p:nvPr/>
        </p:nvSpPr>
        <p:spPr bwMode="auto">
          <a:xfrm>
            <a:off x="744538" y="2138363"/>
            <a:ext cx="8128000" cy="11430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除去</a:t>
            </a:r>
            <a:r>
              <a:rPr lang="en-US" altLang="zh-CN" sz="2000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T-DNA</a:t>
            </a:r>
            <a:r>
              <a:rPr lang="zh-CN" altLang="en-US" sz="2000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上的有机碱生物合成基因（</a:t>
            </a:r>
            <a:r>
              <a:rPr lang="en-US" altLang="zh-CN" sz="2000" i="1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tmt</a:t>
            </a:r>
            <a:r>
              <a:rPr lang="zh-CN" altLang="en-US" sz="2000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）；因为有机碱的合成大量消耗精氨酸和谷氨酸，影响植物细胞的生长；</a:t>
            </a:r>
          </a:p>
        </p:txBody>
      </p:sp>
      <p:sp>
        <p:nvSpPr>
          <p:cNvPr id="717829" name="Rectangle 5"/>
          <p:cNvSpPr>
            <a:spLocks noChangeArrowheads="1"/>
          </p:cNvSpPr>
          <p:nvPr/>
        </p:nvSpPr>
        <p:spPr bwMode="auto">
          <a:xfrm>
            <a:off x="744538" y="3967163"/>
            <a:ext cx="8128000" cy="685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安装大肠杆菌复制子，使其能在大肠杆菌中复制，以利于克隆操作；</a:t>
            </a:r>
          </a:p>
        </p:txBody>
      </p:sp>
      <p:sp>
        <p:nvSpPr>
          <p:cNvPr id="717830" name="Rectangle 6"/>
          <p:cNvSpPr>
            <a:spLocks noChangeArrowheads="1"/>
          </p:cNvSpPr>
          <p:nvPr/>
        </p:nvSpPr>
        <p:spPr bwMode="auto">
          <a:xfrm>
            <a:off x="744538" y="4652963"/>
            <a:ext cx="8128000" cy="11430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dirty="0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安装植物细胞的筛选标记，如 </a:t>
            </a:r>
            <a:r>
              <a:rPr lang="en-US" altLang="zh-CN" sz="2000" i="1" dirty="0" err="1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neo</a:t>
            </a:r>
            <a:r>
              <a:rPr lang="en-US" altLang="zh-CN" sz="2000" i="1" baseline="30000" dirty="0" err="1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r</a:t>
            </a:r>
            <a:r>
              <a:rPr lang="en-US" altLang="zh-CN" sz="2000" i="1" baseline="30000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基因，使用植物基因的启动子和</a:t>
            </a:r>
            <a:r>
              <a:rPr lang="en-US" altLang="zh-CN" sz="2000" dirty="0" err="1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polyA</a:t>
            </a:r>
            <a:r>
              <a:rPr lang="zh-CN" altLang="en-US" sz="2000" dirty="0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化信号序列；</a:t>
            </a:r>
          </a:p>
        </p:txBody>
      </p:sp>
      <p:sp>
        <p:nvSpPr>
          <p:cNvPr id="717831" name="Rectangle 7"/>
          <p:cNvSpPr>
            <a:spLocks noChangeArrowheads="1"/>
          </p:cNvSpPr>
          <p:nvPr/>
        </p:nvSpPr>
        <p:spPr bwMode="auto">
          <a:xfrm>
            <a:off x="744538" y="5795963"/>
            <a:ext cx="8126412" cy="685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安装多聚人工接头以利于外源基因的克隆。</a:t>
            </a:r>
          </a:p>
        </p:txBody>
      </p:sp>
      <p:sp>
        <p:nvSpPr>
          <p:cNvPr id="717832" name="Rectangle 8"/>
          <p:cNvSpPr>
            <a:spLocks noChangeArrowheads="1"/>
          </p:cNvSpPr>
          <p:nvPr/>
        </p:nvSpPr>
        <p:spPr bwMode="auto">
          <a:xfrm>
            <a:off x="744538" y="3271838"/>
            <a:ext cx="8128000" cy="685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除去 </a:t>
            </a:r>
            <a:r>
              <a:rPr lang="en-US" altLang="zh-CN" sz="2000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Ti </a:t>
            </a:r>
            <a:r>
              <a:rPr lang="zh-CN" altLang="en-US" sz="2000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质粒上的其它非必需序列，最大限度地缩短载体的长度；</a:t>
            </a:r>
          </a:p>
        </p:txBody>
      </p:sp>
      <p:sp>
        <p:nvSpPr>
          <p:cNvPr id="717833" name="Oval 9"/>
          <p:cNvSpPr>
            <a:spLocks noChangeArrowheads="1"/>
          </p:cNvSpPr>
          <p:nvPr/>
        </p:nvSpPr>
        <p:spPr bwMode="auto">
          <a:xfrm>
            <a:off x="338138" y="1144250"/>
            <a:ext cx="271462" cy="3048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 sz="2000">
              <a:solidFill>
                <a:srgbClr val="3366FF"/>
              </a:solidFill>
              <a:latin typeface="Times" charset="0"/>
            </a:endParaRPr>
          </a:p>
        </p:txBody>
      </p:sp>
      <p:sp>
        <p:nvSpPr>
          <p:cNvPr id="717834" name="Oval 10"/>
          <p:cNvSpPr>
            <a:spLocks noChangeArrowheads="1"/>
          </p:cNvSpPr>
          <p:nvPr/>
        </p:nvSpPr>
        <p:spPr bwMode="auto">
          <a:xfrm>
            <a:off x="323850" y="2294640"/>
            <a:ext cx="271463" cy="3048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 sz="2000">
              <a:solidFill>
                <a:srgbClr val="3366FF"/>
              </a:solidFill>
              <a:latin typeface="Times" charset="0"/>
            </a:endParaRPr>
          </a:p>
        </p:txBody>
      </p:sp>
      <p:sp>
        <p:nvSpPr>
          <p:cNvPr id="717835" name="Oval 11"/>
          <p:cNvSpPr>
            <a:spLocks noChangeArrowheads="1"/>
          </p:cNvSpPr>
          <p:nvPr/>
        </p:nvSpPr>
        <p:spPr bwMode="auto">
          <a:xfrm>
            <a:off x="338138" y="3423353"/>
            <a:ext cx="271462" cy="3048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 sz="2000">
              <a:solidFill>
                <a:srgbClr val="3366FF"/>
              </a:solidFill>
              <a:latin typeface="Times" charset="0"/>
            </a:endParaRPr>
          </a:p>
        </p:txBody>
      </p:sp>
      <p:sp>
        <p:nvSpPr>
          <p:cNvPr id="717836" name="Oval 12"/>
          <p:cNvSpPr>
            <a:spLocks noChangeArrowheads="1"/>
          </p:cNvSpPr>
          <p:nvPr/>
        </p:nvSpPr>
        <p:spPr bwMode="auto">
          <a:xfrm>
            <a:off x="338138" y="4135803"/>
            <a:ext cx="271462" cy="3048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 sz="2000">
              <a:solidFill>
                <a:srgbClr val="3366FF"/>
              </a:solidFill>
              <a:latin typeface="Times" charset="0"/>
            </a:endParaRPr>
          </a:p>
        </p:txBody>
      </p:sp>
      <p:sp>
        <p:nvSpPr>
          <p:cNvPr id="717837" name="Oval 13"/>
          <p:cNvSpPr>
            <a:spLocks noChangeArrowheads="1"/>
          </p:cNvSpPr>
          <p:nvPr/>
        </p:nvSpPr>
        <p:spPr bwMode="auto">
          <a:xfrm>
            <a:off x="338138" y="4791623"/>
            <a:ext cx="271462" cy="3048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 sz="2000">
              <a:solidFill>
                <a:srgbClr val="3366FF"/>
              </a:solidFill>
              <a:latin typeface="Times" charset="0"/>
            </a:endParaRPr>
          </a:p>
        </p:txBody>
      </p:sp>
      <p:sp>
        <p:nvSpPr>
          <p:cNvPr id="717838" name="Oval 14"/>
          <p:cNvSpPr>
            <a:spLocks noChangeArrowheads="1"/>
          </p:cNvSpPr>
          <p:nvPr/>
        </p:nvSpPr>
        <p:spPr bwMode="auto">
          <a:xfrm>
            <a:off x="338138" y="5979593"/>
            <a:ext cx="271462" cy="3048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 sz="2000">
              <a:solidFill>
                <a:srgbClr val="3366FF"/>
              </a:solidFill>
              <a:latin typeface="Times" charset="0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untai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99FF"/>
            </a:gs>
            <a:gs pos="100000">
              <a:srgbClr val="0099FF">
                <a:gamma/>
                <a:shade val="42353"/>
                <a:invGamma/>
              </a:srgbClr>
            </a:gs>
          </a:gsLst>
          <a:lin ang="2700000" scaled="1"/>
        </a:gradFill>
        <a:ln w="9525" cap="flat" cmpd="sng" algn="ctr">
          <a:solidFill>
            <a:srgbClr val="254A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rgbClr val="00FF00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99FF"/>
            </a:gs>
            <a:gs pos="100000">
              <a:srgbClr val="0099FF">
                <a:gamma/>
                <a:shade val="42353"/>
                <a:invGamma/>
              </a:srgbClr>
            </a:gs>
          </a:gsLst>
          <a:lin ang="2700000" scaled="1"/>
        </a:gradFill>
        <a:ln w="9525" cap="flat" cmpd="sng" algn="ctr">
          <a:solidFill>
            <a:srgbClr val="254A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rgbClr val="00FF00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Mountain Top</Template>
  <TotalTime>4837</TotalTime>
  <Words>5460</Words>
  <Application>Microsoft Office PowerPoint</Application>
  <PresentationFormat>全屏显示(4:3)</PresentationFormat>
  <Paragraphs>513</Paragraphs>
  <Slides>105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07" baseType="lpstr">
      <vt:lpstr>Mountain Top</vt:lpstr>
      <vt:lpstr>ChemSketch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第三章  分子克隆载体（Molecular cloning vectors） </dc:title>
  <dc:creator>lenovo</dc:creator>
  <cp:lastModifiedBy>sun</cp:lastModifiedBy>
  <cp:revision>258</cp:revision>
  <dcterms:created xsi:type="dcterms:W3CDTF">2007-03-19T01:09:12Z</dcterms:created>
  <dcterms:modified xsi:type="dcterms:W3CDTF">2017-09-01T08:32:48Z</dcterms:modified>
</cp:coreProperties>
</file>